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5" r:id="rId2"/>
    <p:sldMasterId id="2147483682" r:id="rId3"/>
    <p:sldMasterId id="2147483699"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4" y="2514601"/>
            <a:ext cx="8915399" cy="2262781"/>
          </a:xfrm>
        </p:spPr>
        <p:txBody>
          <a:bodyPr anchor="b">
            <a:normAutofit/>
          </a:bodyPr>
          <a:lstStyle>
            <a:lvl1pPr>
              <a:defRPr sz="5398"/>
            </a:lvl1pPr>
          </a:lstStyle>
          <a:p>
            <a:r>
              <a:rPr lang="en-US" smtClean="0"/>
              <a:t>Click to edit Master title style</a:t>
            </a:r>
            <a:endParaRPr lang="en-US" dirty="0"/>
          </a:p>
        </p:txBody>
      </p:sp>
      <p:sp>
        <p:nvSpPr>
          <p:cNvPr id="3" name="Subtitle 2"/>
          <p:cNvSpPr>
            <a:spLocks noGrp="1"/>
          </p:cNvSpPr>
          <p:nvPr>
            <p:ph type="subTitle" idx="1"/>
          </p:nvPr>
        </p:nvSpPr>
        <p:spPr>
          <a:xfrm>
            <a:off x="2589214" y="4777381"/>
            <a:ext cx="8915399" cy="1126283"/>
          </a:xfrm>
        </p:spPr>
        <p:txBody>
          <a:bodyPr anchor="t"/>
          <a:lstStyle>
            <a:lvl1pPr marL="0" indent="0" algn="l">
              <a:buNone/>
              <a:defRPr>
                <a:solidFill>
                  <a:schemeClr val="tx1">
                    <a:lumMod val="65000"/>
                    <a:lumOff val="35000"/>
                  </a:schemeClr>
                </a:solidFill>
              </a:defRPr>
            </a:lvl1pPr>
            <a:lvl2pPr marL="457063" indent="0" algn="ctr">
              <a:buNone/>
              <a:defRPr>
                <a:solidFill>
                  <a:schemeClr val="tx1">
                    <a:tint val="75000"/>
                  </a:schemeClr>
                </a:solidFill>
              </a:defRPr>
            </a:lvl2pPr>
            <a:lvl3pPr marL="914126" indent="0" algn="ctr">
              <a:buNone/>
              <a:defRPr>
                <a:solidFill>
                  <a:schemeClr val="tx1">
                    <a:tint val="75000"/>
                  </a:schemeClr>
                </a:solidFill>
              </a:defRPr>
            </a:lvl3pPr>
            <a:lvl4pPr marL="1371189" indent="0" algn="ctr">
              <a:buNone/>
              <a:defRPr>
                <a:solidFill>
                  <a:schemeClr val="tx1">
                    <a:tint val="75000"/>
                  </a:schemeClr>
                </a:solidFill>
              </a:defRPr>
            </a:lvl4pPr>
            <a:lvl5pPr marL="1828251" indent="0" algn="ctr">
              <a:buNone/>
              <a:defRPr>
                <a:solidFill>
                  <a:schemeClr val="tx1">
                    <a:tint val="75000"/>
                  </a:schemeClr>
                </a:solidFill>
              </a:defRPr>
            </a:lvl5pPr>
            <a:lvl6pPr marL="2285314" indent="0" algn="ctr">
              <a:buNone/>
              <a:defRPr>
                <a:solidFill>
                  <a:schemeClr val="tx1">
                    <a:tint val="75000"/>
                  </a:schemeClr>
                </a:solidFill>
              </a:defRPr>
            </a:lvl6pPr>
            <a:lvl7pPr marL="2742377" indent="0" algn="ctr">
              <a:buNone/>
              <a:defRPr>
                <a:solidFill>
                  <a:schemeClr val="tx1">
                    <a:tint val="75000"/>
                  </a:schemeClr>
                </a:solidFill>
              </a:defRPr>
            </a:lvl7pPr>
            <a:lvl8pPr marL="3199440" indent="0" algn="ctr">
              <a:buNone/>
              <a:defRPr>
                <a:solidFill>
                  <a:schemeClr val="tx1">
                    <a:tint val="75000"/>
                  </a:schemeClr>
                </a:solidFill>
              </a:defRPr>
            </a:lvl8pPr>
            <a:lvl9pPr marL="3656503"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solidFill>
                  <a:prstClr val="black">
                    <a:tint val="75000"/>
                  </a:prstClr>
                </a:solidFill>
              </a:rPr>
              <a:pPr/>
              <a:t>4/7/2017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2"/>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3" y="4529542"/>
            <a:ext cx="779767" cy="365125"/>
          </a:xfrm>
        </p:spPr>
        <p:txBody>
          <a:body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2973532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l-GR">
              <a:solidFill>
                <a:prstClr val="black">
                  <a:tint val="75000"/>
                </a:prstClr>
              </a:solidFill>
            </a:endParaRPr>
          </a:p>
        </p:txBody>
      </p:sp>
      <p:sp>
        <p:nvSpPr>
          <p:cNvPr id="8"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1248438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3" y="2058750"/>
            <a:ext cx="8915399" cy="1468800"/>
          </a:xfrm>
        </p:spPr>
        <p:txBody>
          <a:bodyPr anchor="b"/>
          <a:lstStyle>
            <a:lvl1pPr algn="l">
              <a:defRPr sz="3999"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3" y="3530129"/>
            <a:ext cx="8915399" cy="860400"/>
          </a:xfrm>
        </p:spPr>
        <p:txBody>
          <a:bodyPr anchor="t"/>
          <a:lstStyle>
            <a:lvl1pPr marL="0" indent="0" algn="l">
              <a:buNone/>
              <a:defRPr sz="1999">
                <a:solidFill>
                  <a:schemeClr val="tx1">
                    <a:lumMod val="65000"/>
                    <a:lumOff val="3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l-GR">
              <a:solidFill>
                <a:prstClr val="black">
                  <a:tint val="75000"/>
                </a:prstClr>
              </a:solidFill>
            </a:endParaRPr>
          </a:p>
        </p:txBody>
      </p:sp>
      <p:sp>
        <p:nvSpPr>
          <p:cNvPr id="9" name="Freeform 11"/>
          <p:cNvSpPr/>
          <p:nvPr/>
        </p:nvSpPr>
        <p:spPr bwMode="auto">
          <a:xfrm flipV="1">
            <a:off x="-4188" y="31781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3" y="3244141"/>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248686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3"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l-GR">
              <a:solidFill>
                <a:prstClr val="black">
                  <a:tint val="75000"/>
                </a:prstClr>
              </a:solidFill>
            </a:endParaRPr>
          </a:p>
        </p:txBody>
      </p:sp>
      <p:sp>
        <p:nvSpPr>
          <p:cNvPr id="10"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3" y="787784"/>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2981871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399" b="0"/>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399" b="0"/>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l-GR">
              <a:solidFill>
                <a:prstClr val="black">
                  <a:tint val="75000"/>
                </a:prstClr>
              </a:solidFill>
            </a:endParaRPr>
          </a:p>
        </p:txBody>
      </p:sp>
      <p:sp>
        <p:nvSpPr>
          <p:cNvPr id="12"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3" y="787784"/>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2096476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l-GR">
              <a:solidFill>
                <a:prstClr val="black">
                  <a:tint val="75000"/>
                </a:prstClr>
              </a:solidFill>
            </a:endParaRPr>
          </a:p>
        </p:txBody>
      </p:sp>
      <p:sp>
        <p:nvSpPr>
          <p:cNvPr id="7"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2710270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l-GR">
              <a:solidFill>
                <a:prstClr val="black">
                  <a:tint val="75000"/>
                </a:prstClr>
              </a:solidFill>
            </a:endParaRPr>
          </a:p>
        </p:txBody>
      </p:sp>
      <p:sp>
        <p:nvSpPr>
          <p:cNvPr id="6"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121831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1999" b="0"/>
            </a:lvl1pPr>
          </a:lstStyle>
          <a:p>
            <a:r>
              <a:rPr lang="en-US" smtClean="0"/>
              <a:t>Click to edit Master title style</a:t>
            </a:r>
            <a:endParaRPr lang="en-US" dirty="0"/>
          </a:p>
        </p:txBody>
      </p:sp>
      <p:sp>
        <p:nvSpPr>
          <p:cNvPr id="3" name="Content Placeholder 2"/>
          <p:cNvSpPr>
            <a:spLocks noGrp="1"/>
          </p:cNvSpPr>
          <p:nvPr>
            <p:ph idx="1"/>
          </p:nvPr>
        </p:nvSpPr>
        <p:spPr>
          <a:xfrm>
            <a:off x="6323012" y="446090"/>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l-GR">
              <a:solidFill>
                <a:prstClr val="black">
                  <a:tint val="75000"/>
                </a:prstClr>
              </a:solidFill>
            </a:endParaRPr>
          </a:p>
        </p:txBody>
      </p:sp>
      <p:sp>
        <p:nvSpPr>
          <p:cNvPr id="9"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1520579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399"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l-GR">
              <a:solidFill>
                <a:prstClr val="black">
                  <a:tint val="75000"/>
                </a:prstClr>
              </a:solidFill>
            </a:endParaRPr>
          </a:p>
        </p:txBody>
      </p:sp>
      <p:sp>
        <p:nvSpPr>
          <p:cNvPr id="9" name="Freeform 11"/>
          <p:cNvSpPr/>
          <p:nvPr/>
        </p:nvSpPr>
        <p:spPr bwMode="auto">
          <a:xfrm flipV="1">
            <a:off x="-4188" y="491172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3" y="4983089"/>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3360492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609600"/>
            <a:ext cx="8915399" cy="3117040"/>
          </a:xfrm>
        </p:spPr>
        <p:txBody>
          <a:bodyPr anchor="ctr">
            <a:normAutofit/>
          </a:bodyPr>
          <a:lstStyle>
            <a:lvl1pPr algn="l">
              <a:defRPr sz="4799"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3" y="4354046"/>
            <a:ext cx="8915399" cy="1555864"/>
          </a:xfrm>
        </p:spPr>
        <p:txBody>
          <a:bodyPr anchor="ctr">
            <a:normAutofit/>
          </a:bodyPr>
          <a:lstStyle>
            <a:lvl1pPr marL="0" indent="0" algn="l">
              <a:buNone/>
              <a:defRPr sz="1799">
                <a:solidFill>
                  <a:schemeClr val="tx1">
                    <a:lumMod val="65000"/>
                    <a:lumOff val="3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l-GR">
              <a:solidFill>
                <a:prstClr val="black">
                  <a:tint val="75000"/>
                </a:prstClr>
              </a:solidFill>
            </a:endParaRPr>
          </a:p>
        </p:txBody>
      </p:sp>
      <p:sp>
        <p:nvSpPr>
          <p:cNvPr id="9" name="Freeform 11"/>
          <p:cNvSpPr/>
          <p:nvPr/>
        </p:nvSpPr>
        <p:spPr bwMode="auto">
          <a:xfrm flipV="1">
            <a:off x="-4188" y="31781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3" y="3244141"/>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26723482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799"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3" y="4354046"/>
            <a:ext cx="8915399" cy="1555864"/>
          </a:xfrm>
        </p:spPr>
        <p:txBody>
          <a:bodyPr anchor="ctr">
            <a:normAutofit/>
          </a:bodyPr>
          <a:lstStyle>
            <a:lvl1pPr marL="0" indent="0" algn="l">
              <a:buNone/>
              <a:defRPr sz="1799">
                <a:solidFill>
                  <a:schemeClr val="tx1">
                    <a:lumMod val="65000"/>
                    <a:lumOff val="3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l-GR">
              <a:solidFill>
                <a:prstClr val="black">
                  <a:tint val="75000"/>
                </a:prstClr>
              </a:solidFill>
            </a:endParaRPr>
          </a:p>
        </p:txBody>
      </p:sp>
      <p:sp>
        <p:nvSpPr>
          <p:cNvPr id="11" name="Freeform 11"/>
          <p:cNvSpPr/>
          <p:nvPr/>
        </p:nvSpPr>
        <p:spPr bwMode="auto">
          <a:xfrm flipV="1">
            <a:off x="-4188" y="31781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3" y="3244141"/>
            <a:ext cx="779767" cy="365125"/>
          </a:xfrm>
        </p:spPr>
        <p:txBody>
          <a:bodyPr/>
          <a:lstStyle/>
          <a:p>
            <a:fld id="{25BA54BD-C84D-46CE-8B72-31BFB26ABA43}" type="slidenum">
              <a:rPr lang="el-GR" smtClean="0"/>
              <a:pPr/>
              <a:t>‹#›</a:t>
            </a:fld>
            <a:endParaRPr lang="el-GR"/>
          </a:p>
        </p:txBody>
      </p:sp>
      <p:sp>
        <p:nvSpPr>
          <p:cNvPr id="14" name="TextBox 13"/>
          <p:cNvSpPr txBox="1"/>
          <p:nvPr/>
        </p:nvSpPr>
        <p:spPr>
          <a:xfrm>
            <a:off x="2467653" y="648005"/>
            <a:ext cx="609600" cy="584776"/>
          </a:xfrm>
          <a:prstGeom prst="rect">
            <a:avLst/>
          </a:prstGeom>
        </p:spPr>
        <p:txBody>
          <a:bodyPr vert="horz" lIns="91416" tIns="45708" rIns="91416" bIns="45708" rtlCol="0" anchor="ctr">
            <a:noAutofit/>
          </a:bodyPr>
          <a:lstStyle/>
          <a:p>
            <a:pPr defTabSz="914400"/>
            <a:r>
              <a:rPr lang="en-US" sz="7998" dirty="0">
                <a:ln w="3175" cmpd="sng">
                  <a:noFill/>
                </a:ln>
                <a:solidFill>
                  <a:srgbClr val="A53010"/>
                </a:solidFill>
                <a:latin typeface="Arial"/>
              </a:rPr>
              <a:t>“</a:t>
            </a:r>
          </a:p>
        </p:txBody>
      </p:sp>
      <p:sp>
        <p:nvSpPr>
          <p:cNvPr id="15" name="TextBox 14"/>
          <p:cNvSpPr txBox="1"/>
          <p:nvPr/>
        </p:nvSpPr>
        <p:spPr>
          <a:xfrm>
            <a:off x="11114853" y="2905306"/>
            <a:ext cx="609600" cy="584776"/>
          </a:xfrm>
          <a:prstGeom prst="rect">
            <a:avLst/>
          </a:prstGeom>
        </p:spPr>
        <p:txBody>
          <a:bodyPr vert="horz" lIns="91416" tIns="45708" rIns="91416" bIns="45708" rtlCol="0" anchor="ctr">
            <a:noAutofit/>
          </a:bodyPr>
          <a:lstStyle/>
          <a:p>
            <a:pPr defTabSz="914400"/>
            <a:r>
              <a:rPr lang="en-US" sz="7998" dirty="0">
                <a:ln w="3175" cmpd="sng">
                  <a:noFill/>
                </a:ln>
                <a:solidFill>
                  <a:srgbClr val="A53010"/>
                </a:solidFill>
                <a:latin typeface="Arial"/>
              </a:rPr>
              <a:t>”</a:t>
            </a:r>
          </a:p>
        </p:txBody>
      </p:sp>
    </p:spTree>
    <p:extLst>
      <p:ext uri="{BB962C8B-B14F-4D97-AF65-F5344CB8AC3E}">
        <p14:creationId xmlns:p14="http://schemas.microsoft.com/office/powerpoint/2010/main" val="16862392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2"/>
            <a:ext cx="8915400" cy="2724845"/>
          </a:xfrm>
        </p:spPr>
        <p:txBody>
          <a:bodyPr anchor="b">
            <a:normAutofit/>
          </a:bodyPr>
          <a:lstStyle>
            <a:lvl1pPr algn="l">
              <a:defRPr sz="4799"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l-GR">
              <a:solidFill>
                <a:prstClr val="black">
                  <a:tint val="75000"/>
                </a:prstClr>
              </a:solidFill>
            </a:endParaRPr>
          </a:p>
        </p:txBody>
      </p:sp>
      <p:sp>
        <p:nvSpPr>
          <p:cNvPr id="9" name="Freeform 11"/>
          <p:cNvSpPr/>
          <p:nvPr/>
        </p:nvSpPr>
        <p:spPr bwMode="auto">
          <a:xfrm flipV="1">
            <a:off x="-4188" y="491172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3" y="4983089"/>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38675387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799"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399">
                <a:solidFill>
                  <a:schemeClr val="accent1"/>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l-GR">
              <a:solidFill>
                <a:prstClr val="black">
                  <a:tint val="75000"/>
                </a:prstClr>
              </a:solidFill>
            </a:endParaRPr>
          </a:p>
        </p:txBody>
      </p:sp>
      <p:sp>
        <p:nvSpPr>
          <p:cNvPr id="11" name="Freeform 11"/>
          <p:cNvSpPr/>
          <p:nvPr/>
        </p:nvSpPr>
        <p:spPr bwMode="auto">
          <a:xfrm flipV="1">
            <a:off x="-4188" y="491172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3" y="4983089"/>
            <a:ext cx="779767" cy="365125"/>
          </a:xfrm>
        </p:spPr>
        <p:txBody>
          <a:bodyPr/>
          <a:lstStyle/>
          <a:p>
            <a:fld id="{25BA54BD-C84D-46CE-8B72-31BFB26ABA43}" type="slidenum">
              <a:rPr lang="el-GR" smtClean="0"/>
              <a:pPr/>
              <a:t>‹#›</a:t>
            </a:fld>
            <a:endParaRPr lang="el-GR"/>
          </a:p>
        </p:txBody>
      </p:sp>
      <p:sp>
        <p:nvSpPr>
          <p:cNvPr id="17" name="TextBox 16"/>
          <p:cNvSpPr txBox="1"/>
          <p:nvPr/>
        </p:nvSpPr>
        <p:spPr>
          <a:xfrm>
            <a:off x="2467653" y="648005"/>
            <a:ext cx="609600" cy="584776"/>
          </a:xfrm>
          <a:prstGeom prst="rect">
            <a:avLst/>
          </a:prstGeom>
        </p:spPr>
        <p:txBody>
          <a:bodyPr vert="horz" lIns="91416" tIns="45708" rIns="91416" bIns="45708" rtlCol="0" anchor="ctr">
            <a:noAutofit/>
          </a:bodyPr>
          <a:lstStyle/>
          <a:p>
            <a:pPr defTabSz="914400"/>
            <a:r>
              <a:rPr lang="en-US" sz="7998" dirty="0">
                <a:ln w="3175" cmpd="sng">
                  <a:noFill/>
                </a:ln>
                <a:solidFill>
                  <a:srgbClr val="A53010"/>
                </a:solidFill>
                <a:latin typeface="Arial"/>
              </a:rPr>
              <a:t>“</a:t>
            </a:r>
          </a:p>
        </p:txBody>
      </p:sp>
      <p:sp>
        <p:nvSpPr>
          <p:cNvPr id="18" name="TextBox 17"/>
          <p:cNvSpPr txBox="1"/>
          <p:nvPr/>
        </p:nvSpPr>
        <p:spPr>
          <a:xfrm>
            <a:off x="11114853" y="2905306"/>
            <a:ext cx="609600" cy="584776"/>
          </a:xfrm>
          <a:prstGeom prst="rect">
            <a:avLst/>
          </a:prstGeom>
        </p:spPr>
        <p:txBody>
          <a:bodyPr vert="horz" lIns="91416" tIns="45708" rIns="91416" bIns="45708" rtlCol="0" anchor="ctr">
            <a:noAutofit/>
          </a:bodyPr>
          <a:lstStyle/>
          <a:p>
            <a:pPr defTabSz="914400"/>
            <a:r>
              <a:rPr lang="en-US" sz="7998" dirty="0">
                <a:ln w="3175" cmpd="sng">
                  <a:noFill/>
                </a:ln>
                <a:solidFill>
                  <a:srgbClr val="A53010"/>
                </a:solidFill>
                <a:latin typeface="Arial"/>
              </a:rPr>
              <a:t>”</a:t>
            </a:r>
          </a:p>
        </p:txBody>
      </p:sp>
    </p:spTree>
    <p:extLst>
      <p:ext uri="{BB962C8B-B14F-4D97-AF65-F5344CB8AC3E}">
        <p14:creationId xmlns:p14="http://schemas.microsoft.com/office/powerpoint/2010/main" val="2664324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3" y="627407"/>
            <a:ext cx="8915399" cy="2880020"/>
          </a:xfrm>
        </p:spPr>
        <p:txBody>
          <a:bodyPr anchor="ctr">
            <a:normAutofit/>
          </a:bodyPr>
          <a:lstStyle>
            <a:lvl1pPr algn="l">
              <a:defRPr sz="4799"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399">
                <a:solidFill>
                  <a:schemeClr val="accent1"/>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l-GR">
              <a:solidFill>
                <a:prstClr val="black">
                  <a:tint val="75000"/>
                </a:prstClr>
              </a:solidFill>
            </a:endParaRPr>
          </a:p>
        </p:txBody>
      </p:sp>
      <p:sp>
        <p:nvSpPr>
          <p:cNvPr id="9" name="Freeform 11"/>
          <p:cNvSpPr/>
          <p:nvPr/>
        </p:nvSpPr>
        <p:spPr bwMode="auto">
          <a:xfrm flipV="1">
            <a:off x="-4188" y="491172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3" y="4983089"/>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2312984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l-GR">
              <a:solidFill>
                <a:prstClr val="black">
                  <a:tint val="75000"/>
                </a:prstClr>
              </a:solidFill>
            </a:endParaRPr>
          </a:p>
        </p:txBody>
      </p:sp>
      <p:sp>
        <p:nvSpPr>
          <p:cNvPr id="8"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3930836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7"/>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3" y="627407"/>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l-GR">
              <a:solidFill>
                <a:prstClr val="black">
                  <a:tint val="75000"/>
                </a:prstClr>
              </a:solidFill>
            </a:endParaRPr>
          </a:p>
        </p:txBody>
      </p:sp>
      <p:sp>
        <p:nvSpPr>
          <p:cNvPr id="8"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3547411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4" y="2514601"/>
            <a:ext cx="8915399" cy="2262781"/>
          </a:xfrm>
        </p:spPr>
        <p:txBody>
          <a:bodyPr anchor="b">
            <a:normAutofit/>
          </a:bodyPr>
          <a:lstStyle>
            <a:lvl1pPr>
              <a:defRPr sz="5398"/>
            </a:lvl1pPr>
          </a:lstStyle>
          <a:p>
            <a:r>
              <a:rPr lang="en-US" smtClean="0"/>
              <a:t>Click to edit Master title style</a:t>
            </a:r>
            <a:endParaRPr lang="en-US" dirty="0"/>
          </a:p>
        </p:txBody>
      </p:sp>
      <p:sp>
        <p:nvSpPr>
          <p:cNvPr id="3" name="Subtitle 2"/>
          <p:cNvSpPr>
            <a:spLocks noGrp="1"/>
          </p:cNvSpPr>
          <p:nvPr>
            <p:ph type="subTitle" idx="1"/>
          </p:nvPr>
        </p:nvSpPr>
        <p:spPr>
          <a:xfrm>
            <a:off x="2589214" y="4777381"/>
            <a:ext cx="8915399" cy="1126283"/>
          </a:xfrm>
        </p:spPr>
        <p:txBody>
          <a:bodyPr anchor="t"/>
          <a:lstStyle>
            <a:lvl1pPr marL="0" indent="0" algn="l">
              <a:buNone/>
              <a:defRPr>
                <a:solidFill>
                  <a:schemeClr val="tx1">
                    <a:lumMod val="65000"/>
                    <a:lumOff val="35000"/>
                  </a:schemeClr>
                </a:solidFill>
              </a:defRPr>
            </a:lvl1pPr>
            <a:lvl2pPr marL="457063" indent="0" algn="ctr">
              <a:buNone/>
              <a:defRPr>
                <a:solidFill>
                  <a:schemeClr val="tx1">
                    <a:tint val="75000"/>
                  </a:schemeClr>
                </a:solidFill>
              </a:defRPr>
            </a:lvl2pPr>
            <a:lvl3pPr marL="914126" indent="0" algn="ctr">
              <a:buNone/>
              <a:defRPr>
                <a:solidFill>
                  <a:schemeClr val="tx1">
                    <a:tint val="75000"/>
                  </a:schemeClr>
                </a:solidFill>
              </a:defRPr>
            </a:lvl3pPr>
            <a:lvl4pPr marL="1371189" indent="0" algn="ctr">
              <a:buNone/>
              <a:defRPr>
                <a:solidFill>
                  <a:schemeClr val="tx1">
                    <a:tint val="75000"/>
                  </a:schemeClr>
                </a:solidFill>
              </a:defRPr>
            </a:lvl4pPr>
            <a:lvl5pPr marL="1828251" indent="0" algn="ctr">
              <a:buNone/>
              <a:defRPr>
                <a:solidFill>
                  <a:schemeClr val="tx1">
                    <a:tint val="75000"/>
                  </a:schemeClr>
                </a:solidFill>
              </a:defRPr>
            </a:lvl5pPr>
            <a:lvl6pPr marL="2285314" indent="0" algn="ctr">
              <a:buNone/>
              <a:defRPr>
                <a:solidFill>
                  <a:schemeClr val="tx1">
                    <a:tint val="75000"/>
                  </a:schemeClr>
                </a:solidFill>
              </a:defRPr>
            </a:lvl6pPr>
            <a:lvl7pPr marL="2742377" indent="0" algn="ctr">
              <a:buNone/>
              <a:defRPr>
                <a:solidFill>
                  <a:schemeClr val="tx1">
                    <a:tint val="75000"/>
                  </a:schemeClr>
                </a:solidFill>
              </a:defRPr>
            </a:lvl7pPr>
            <a:lvl8pPr marL="3199440" indent="0" algn="ctr">
              <a:buNone/>
              <a:defRPr>
                <a:solidFill>
                  <a:schemeClr val="tx1">
                    <a:tint val="75000"/>
                  </a:schemeClr>
                </a:solidFill>
              </a:defRPr>
            </a:lvl8pPr>
            <a:lvl9pPr marL="3656503"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solidFill>
                  <a:prstClr val="black">
                    <a:tint val="75000"/>
                  </a:prstClr>
                </a:solidFill>
              </a:rPr>
              <a:pPr/>
              <a:t>4/7/2017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2"/>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3" y="4529542"/>
            <a:ext cx="779767" cy="365125"/>
          </a:xfrm>
        </p:spPr>
        <p:txBody>
          <a:body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1650787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l-GR">
              <a:solidFill>
                <a:prstClr val="black">
                  <a:tint val="75000"/>
                </a:prstClr>
              </a:solidFill>
            </a:endParaRPr>
          </a:p>
        </p:txBody>
      </p:sp>
      <p:sp>
        <p:nvSpPr>
          <p:cNvPr id="8"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2109034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3" y="2058750"/>
            <a:ext cx="8915399" cy="1468800"/>
          </a:xfrm>
        </p:spPr>
        <p:txBody>
          <a:bodyPr anchor="b"/>
          <a:lstStyle>
            <a:lvl1pPr algn="l">
              <a:defRPr sz="3999"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3" y="3530129"/>
            <a:ext cx="8915399" cy="860400"/>
          </a:xfrm>
        </p:spPr>
        <p:txBody>
          <a:bodyPr anchor="t"/>
          <a:lstStyle>
            <a:lvl1pPr marL="0" indent="0" algn="l">
              <a:buNone/>
              <a:defRPr sz="1999">
                <a:solidFill>
                  <a:schemeClr val="tx1">
                    <a:lumMod val="65000"/>
                    <a:lumOff val="3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l-GR">
              <a:solidFill>
                <a:prstClr val="black">
                  <a:tint val="75000"/>
                </a:prstClr>
              </a:solidFill>
            </a:endParaRPr>
          </a:p>
        </p:txBody>
      </p:sp>
      <p:sp>
        <p:nvSpPr>
          <p:cNvPr id="9" name="Freeform 11"/>
          <p:cNvSpPr/>
          <p:nvPr/>
        </p:nvSpPr>
        <p:spPr bwMode="auto">
          <a:xfrm flipV="1">
            <a:off x="-4188" y="31781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3" y="3244141"/>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4207985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3"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l-GR">
              <a:solidFill>
                <a:prstClr val="black">
                  <a:tint val="75000"/>
                </a:prstClr>
              </a:solidFill>
            </a:endParaRPr>
          </a:p>
        </p:txBody>
      </p:sp>
      <p:sp>
        <p:nvSpPr>
          <p:cNvPr id="10"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3" y="787784"/>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3280630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399" b="0"/>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399" b="0"/>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l-GR">
              <a:solidFill>
                <a:prstClr val="black">
                  <a:tint val="75000"/>
                </a:prstClr>
              </a:solidFill>
            </a:endParaRPr>
          </a:p>
        </p:txBody>
      </p:sp>
      <p:sp>
        <p:nvSpPr>
          <p:cNvPr id="12"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3" y="787784"/>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3246517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l-GR">
              <a:solidFill>
                <a:prstClr val="black">
                  <a:tint val="75000"/>
                </a:prstClr>
              </a:solidFill>
            </a:endParaRPr>
          </a:p>
        </p:txBody>
      </p:sp>
      <p:sp>
        <p:nvSpPr>
          <p:cNvPr id="7"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1934558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l-GR">
              <a:solidFill>
                <a:prstClr val="black">
                  <a:tint val="75000"/>
                </a:prstClr>
              </a:solidFill>
            </a:endParaRPr>
          </a:p>
        </p:txBody>
      </p:sp>
      <p:sp>
        <p:nvSpPr>
          <p:cNvPr id="6"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1139055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1999" b="0"/>
            </a:lvl1pPr>
          </a:lstStyle>
          <a:p>
            <a:r>
              <a:rPr lang="en-US" smtClean="0"/>
              <a:t>Click to edit Master title style</a:t>
            </a:r>
            <a:endParaRPr lang="en-US" dirty="0"/>
          </a:p>
        </p:txBody>
      </p:sp>
      <p:sp>
        <p:nvSpPr>
          <p:cNvPr id="3" name="Content Placeholder 2"/>
          <p:cNvSpPr>
            <a:spLocks noGrp="1"/>
          </p:cNvSpPr>
          <p:nvPr>
            <p:ph idx="1"/>
          </p:nvPr>
        </p:nvSpPr>
        <p:spPr>
          <a:xfrm>
            <a:off x="6323012" y="446090"/>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l-GR">
              <a:solidFill>
                <a:prstClr val="black">
                  <a:tint val="75000"/>
                </a:prstClr>
              </a:solidFill>
            </a:endParaRPr>
          </a:p>
        </p:txBody>
      </p:sp>
      <p:sp>
        <p:nvSpPr>
          <p:cNvPr id="9"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74244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399"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l-GR">
              <a:solidFill>
                <a:prstClr val="black">
                  <a:tint val="75000"/>
                </a:prstClr>
              </a:solidFill>
            </a:endParaRPr>
          </a:p>
        </p:txBody>
      </p:sp>
      <p:sp>
        <p:nvSpPr>
          <p:cNvPr id="9" name="Freeform 11"/>
          <p:cNvSpPr/>
          <p:nvPr/>
        </p:nvSpPr>
        <p:spPr bwMode="auto">
          <a:xfrm flipV="1">
            <a:off x="-4188" y="491172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3" y="4983089"/>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2060585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609600"/>
            <a:ext cx="8915399" cy="3117040"/>
          </a:xfrm>
        </p:spPr>
        <p:txBody>
          <a:bodyPr anchor="ctr">
            <a:normAutofit/>
          </a:bodyPr>
          <a:lstStyle>
            <a:lvl1pPr algn="l">
              <a:defRPr sz="4799"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3" y="4354046"/>
            <a:ext cx="8915399" cy="1555864"/>
          </a:xfrm>
        </p:spPr>
        <p:txBody>
          <a:bodyPr anchor="ctr">
            <a:normAutofit/>
          </a:bodyPr>
          <a:lstStyle>
            <a:lvl1pPr marL="0" indent="0" algn="l">
              <a:buNone/>
              <a:defRPr sz="1799">
                <a:solidFill>
                  <a:schemeClr val="tx1">
                    <a:lumMod val="65000"/>
                    <a:lumOff val="3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l-GR">
              <a:solidFill>
                <a:prstClr val="black">
                  <a:tint val="75000"/>
                </a:prstClr>
              </a:solidFill>
            </a:endParaRPr>
          </a:p>
        </p:txBody>
      </p:sp>
      <p:sp>
        <p:nvSpPr>
          <p:cNvPr id="9" name="Freeform 11"/>
          <p:cNvSpPr/>
          <p:nvPr/>
        </p:nvSpPr>
        <p:spPr bwMode="auto">
          <a:xfrm flipV="1">
            <a:off x="-4188" y="31781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3" y="3244141"/>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158562445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799"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3" y="4354046"/>
            <a:ext cx="8915399" cy="1555864"/>
          </a:xfrm>
        </p:spPr>
        <p:txBody>
          <a:bodyPr anchor="ctr">
            <a:normAutofit/>
          </a:bodyPr>
          <a:lstStyle>
            <a:lvl1pPr marL="0" indent="0" algn="l">
              <a:buNone/>
              <a:defRPr sz="1799">
                <a:solidFill>
                  <a:schemeClr val="tx1">
                    <a:lumMod val="65000"/>
                    <a:lumOff val="3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l-GR">
              <a:solidFill>
                <a:prstClr val="black">
                  <a:tint val="75000"/>
                </a:prstClr>
              </a:solidFill>
            </a:endParaRPr>
          </a:p>
        </p:txBody>
      </p:sp>
      <p:sp>
        <p:nvSpPr>
          <p:cNvPr id="11" name="Freeform 11"/>
          <p:cNvSpPr/>
          <p:nvPr/>
        </p:nvSpPr>
        <p:spPr bwMode="auto">
          <a:xfrm flipV="1">
            <a:off x="-4188" y="31781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3" y="3244141"/>
            <a:ext cx="779767" cy="365125"/>
          </a:xfrm>
        </p:spPr>
        <p:txBody>
          <a:bodyPr/>
          <a:lstStyle/>
          <a:p>
            <a:fld id="{25BA54BD-C84D-46CE-8B72-31BFB26ABA43}" type="slidenum">
              <a:rPr lang="el-GR" smtClean="0"/>
              <a:pPr/>
              <a:t>‹#›</a:t>
            </a:fld>
            <a:endParaRPr lang="el-GR"/>
          </a:p>
        </p:txBody>
      </p:sp>
      <p:sp>
        <p:nvSpPr>
          <p:cNvPr id="14" name="TextBox 13"/>
          <p:cNvSpPr txBox="1"/>
          <p:nvPr/>
        </p:nvSpPr>
        <p:spPr>
          <a:xfrm>
            <a:off x="2467653" y="648005"/>
            <a:ext cx="609600" cy="584776"/>
          </a:xfrm>
          <a:prstGeom prst="rect">
            <a:avLst/>
          </a:prstGeom>
        </p:spPr>
        <p:txBody>
          <a:bodyPr vert="horz" lIns="91416" tIns="45708" rIns="91416" bIns="45708" rtlCol="0" anchor="ctr">
            <a:noAutofit/>
          </a:bodyPr>
          <a:lstStyle/>
          <a:p>
            <a:pPr defTabSz="914400"/>
            <a:r>
              <a:rPr lang="en-US" sz="7998" dirty="0">
                <a:ln w="3175" cmpd="sng">
                  <a:noFill/>
                </a:ln>
                <a:solidFill>
                  <a:srgbClr val="A53010"/>
                </a:solidFill>
                <a:latin typeface="Arial"/>
              </a:rPr>
              <a:t>“</a:t>
            </a:r>
          </a:p>
        </p:txBody>
      </p:sp>
      <p:sp>
        <p:nvSpPr>
          <p:cNvPr id="15" name="TextBox 14"/>
          <p:cNvSpPr txBox="1"/>
          <p:nvPr/>
        </p:nvSpPr>
        <p:spPr>
          <a:xfrm>
            <a:off x="11114853" y="2905306"/>
            <a:ext cx="609600" cy="584776"/>
          </a:xfrm>
          <a:prstGeom prst="rect">
            <a:avLst/>
          </a:prstGeom>
        </p:spPr>
        <p:txBody>
          <a:bodyPr vert="horz" lIns="91416" tIns="45708" rIns="91416" bIns="45708" rtlCol="0" anchor="ctr">
            <a:noAutofit/>
          </a:bodyPr>
          <a:lstStyle/>
          <a:p>
            <a:pPr defTabSz="914400"/>
            <a:r>
              <a:rPr lang="en-US" sz="7998" dirty="0">
                <a:ln w="3175" cmpd="sng">
                  <a:noFill/>
                </a:ln>
                <a:solidFill>
                  <a:srgbClr val="A53010"/>
                </a:solidFill>
                <a:latin typeface="Arial"/>
              </a:rPr>
              <a:t>”</a:t>
            </a:r>
          </a:p>
        </p:txBody>
      </p:sp>
    </p:spTree>
    <p:extLst>
      <p:ext uri="{BB962C8B-B14F-4D97-AF65-F5344CB8AC3E}">
        <p14:creationId xmlns:p14="http://schemas.microsoft.com/office/powerpoint/2010/main" val="204401462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2"/>
            <a:ext cx="8915400" cy="2724845"/>
          </a:xfrm>
        </p:spPr>
        <p:txBody>
          <a:bodyPr anchor="b">
            <a:normAutofit/>
          </a:bodyPr>
          <a:lstStyle>
            <a:lvl1pPr algn="l">
              <a:defRPr sz="4799"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l-GR">
              <a:solidFill>
                <a:prstClr val="black">
                  <a:tint val="75000"/>
                </a:prstClr>
              </a:solidFill>
            </a:endParaRPr>
          </a:p>
        </p:txBody>
      </p:sp>
      <p:sp>
        <p:nvSpPr>
          <p:cNvPr id="9" name="Freeform 11"/>
          <p:cNvSpPr/>
          <p:nvPr/>
        </p:nvSpPr>
        <p:spPr bwMode="auto">
          <a:xfrm flipV="1">
            <a:off x="-4188" y="491172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3" y="4983089"/>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287763529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799"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399">
                <a:solidFill>
                  <a:schemeClr val="accent1"/>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l-GR">
              <a:solidFill>
                <a:prstClr val="black">
                  <a:tint val="75000"/>
                </a:prstClr>
              </a:solidFill>
            </a:endParaRPr>
          </a:p>
        </p:txBody>
      </p:sp>
      <p:sp>
        <p:nvSpPr>
          <p:cNvPr id="11" name="Freeform 11"/>
          <p:cNvSpPr/>
          <p:nvPr/>
        </p:nvSpPr>
        <p:spPr bwMode="auto">
          <a:xfrm flipV="1">
            <a:off x="-4188" y="491172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3" y="4983089"/>
            <a:ext cx="779767" cy="365125"/>
          </a:xfrm>
        </p:spPr>
        <p:txBody>
          <a:bodyPr/>
          <a:lstStyle/>
          <a:p>
            <a:fld id="{25BA54BD-C84D-46CE-8B72-31BFB26ABA43}" type="slidenum">
              <a:rPr lang="el-GR" smtClean="0"/>
              <a:pPr/>
              <a:t>‹#›</a:t>
            </a:fld>
            <a:endParaRPr lang="el-GR"/>
          </a:p>
        </p:txBody>
      </p:sp>
      <p:sp>
        <p:nvSpPr>
          <p:cNvPr id="17" name="TextBox 16"/>
          <p:cNvSpPr txBox="1"/>
          <p:nvPr/>
        </p:nvSpPr>
        <p:spPr>
          <a:xfrm>
            <a:off x="2467653" y="648005"/>
            <a:ext cx="609600" cy="584776"/>
          </a:xfrm>
          <a:prstGeom prst="rect">
            <a:avLst/>
          </a:prstGeom>
        </p:spPr>
        <p:txBody>
          <a:bodyPr vert="horz" lIns="91416" tIns="45708" rIns="91416" bIns="45708" rtlCol="0" anchor="ctr">
            <a:noAutofit/>
          </a:bodyPr>
          <a:lstStyle/>
          <a:p>
            <a:pPr defTabSz="914400"/>
            <a:r>
              <a:rPr lang="en-US" sz="7998" dirty="0">
                <a:ln w="3175" cmpd="sng">
                  <a:noFill/>
                </a:ln>
                <a:solidFill>
                  <a:srgbClr val="A53010"/>
                </a:solidFill>
                <a:latin typeface="Arial"/>
              </a:rPr>
              <a:t>“</a:t>
            </a:r>
          </a:p>
        </p:txBody>
      </p:sp>
      <p:sp>
        <p:nvSpPr>
          <p:cNvPr id="18" name="TextBox 17"/>
          <p:cNvSpPr txBox="1"/>
          <p:nvPr/>
        </p:nvSpPr>
        <p:spPr>
          <a:xfrm>
            <a:off x="11114853" y="2905306"/>
            <a:ext cx="609600" cy="584776"/>
          </a:xfrm>
          <a:prstGeom prst="rect">
            <a:avLst/>
          </a:prstGeom>
        </p:spPr>
        <p:txBody>
          <a:bodyPr vert="horz" lIns="91416" tIns="45708" rIns="91416" bIns="45708" rtlCol="0" anchor="ctr">
            <a:noAutofit/>
          </a:bodyPr>
          <a:lstStyle/>
          <a:p>
            <a:pPr defTabSz="914400"/>
            <a:r>
              <a:rPr lang="en-US" sz="7998" dirty="0">
                <a:ln w="3175" cmpd="sng">
                  <a:noFill/>
                </a:ln>
                <a:solidFill>
                  <a:srgbClr val="A53010"/>
                </a:solidFill>
                <a:latin typeface="Arial"/>
              </a:rPr>
              <a:t>”</a:t>
            </a:r>
          </a:p>
        </p:txBody>
      </p:sp>
    </p:spTree>
    <p:extLst>
      <p:ext uri="{BB962C8B-B14F-4D97-AF65-F5344CB8AC3E}">
        <p14:creationId xmlns:p14="http://schemas.microsoft.com/office/powerpoint/2010/main" val="424308778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3" y="627407"/>
            <a:ext cx="8915399" cy="2880020"/>
          </a:xfrm>
        </p:spPr>
        <p:txBody>
          <a:bodyPr anchor="ctr">
            <a:normAutofit/>
          </a:bodyPr>
          <a:lstStyle>
            <a:lvl1pPr algn="l">
              <a:defRPr sz="4799"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399">
                <a:solidFill>
                  <a:schemeClr val="accent1"/>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l-GR">
              <a:solidFill>
                <a:prstClr val="black">
                  <a:tint val="75000"/>
                </a:prstClr>
              </a:solidFill>
            </a:endParaRPr>
          </a:p>
        </p:txBody>
      </p:sp>
      <p:sp>
        <p:nvSpPr>
          <p:cNvPr id="9" name="Freeform 11"/>
          <p:cNvSpPr/>
          <p:nvPr/>
        </p:nvSpPr>
        <p:spPr bwMode="auto">
          <a:xfrm flipV="1">
            <a:off x="-4188" y="491172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3" y="4983089"/>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38540663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l-GR">
              <a:solidFill>
                <a:prstClr val="black">
                  <a:tint val="75000"/>
                </a:prstClr>
              </a:solidFill>
            </a:endParaRPr>
          </a:p>
        </p:txBody>
      </p:sp>
      <p:sp>
        <p:nvSpPr>
          <p:cNvPr id="8"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411973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7"/>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3" y="627407"/>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l-GR">
              <a:solidFill>
                <a:prstClr val="black">
                  <a:tint val="75000"/>
                </a:prstClr>
              </a:solidFill>
            </a:endParaRPr>
          </a:p>
        </p:txBody>
      </p:sp>
      <p:sp>
        <p:nvSpPr>
          <p:cNvPr id="8"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4220398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4" y="2514601"/>
            <a:ext cx="8915399" cy="2262781"/>
          </a:xfrm>
        </p:spPr>
        <p:txBody>
          <a:bodyPr anchor="b">
            <a:normAutofit/>
          </a:bodyPr>
          <a:lstStyle>
            <a:lvl1pPr>
              <a:defRPr sz="5398"/>
            </a:lvl1pPr>
          </a:lstStyle>
          <a:p>
            <a:r>
              <a:rPr lang="en-US" smtClean="0"/>
              <a:t>Click to edit Master title style</a:t>
            </a:r>
            <a:endParaRPr lang="en-US" dirty="0"/>
          </a:p>
        </p:txBody>
      </p:sp>
      <p:sp>
        <p:nvSpPr>
          <p:cNvPr id="3" name="Subtitle 2"/>
          <p:cNvSpPr>
            <a:spLocks noGrp="1"/>
          </p:cNvSpPr>
          <p:nvPr>
            <p:ph type="subTitle" idx="1"/>
          </p:nvPr>
        </p:nvSpPr>
        <p:spPr>
          <a:xfrm>
            <a:off x="2589214" y="4777381"/>
            <a:ext cx="8915399" cy="1126283"/>
          </a:xfrm>
        </p:spPr>
        <p:txBody>
          <a:bodyPr anchor="t"/>
          <a:lstStyle>
            <a:lvl1pPr marL="0" indent="0" algn="l">
              <a:buNone/>
              <a:defRPr>
                <a:solidFill>
                  <a:schemeClr val="tx1">
                    <a:lumMod val="65000"/>
                    <a:lumOff val="35000"/>
                  </a:schemeClr>
                </a:solidFill>
              </a:defRPr>
            </a:lvl1pPr>
            <a:lvl2pPr marL="457063" indent="0" algn="ctr">
              <a:buNone/>
              <a:defRPr>
                <a:solidFill>
                  <a:schemeClr val="tx1">
                    <a:tint val="75000"/>
                  </a:schemeClr>
                </a:solidFill>
              </a:defRPr>
            </a:lvl2pPr>
            <a:lvl3pPr marL="914126" indent="0" algn="ctr">
              <a:buNone/>
              <a:defRPr>
                <a:solidFill>
                  <a:schemeClr val="tx1">
                    <a:tint val="75000"/>
                  </a:schemeClr>
                </a:solidFill>
              </a:defRPr>
            </a:lvl3pPr>
            <a:lvl4pPr marL="1371189" indent="0" algn="ctr">
              <a:buNone/>
              <a:defRPr>
                <a:solidFill>
                  <a:schemeClr val="tx1">
                    <a:tint val="75000"/>
                  </a:schemeClr>
                </a:solidFill>
              </a:defRPr>
            </a:lvl4pPr>
            <a:lvl5pPr marL="1828251" indent="0" algn="ctr">
              <a:buNone/>
              <a:defRPr>
                <a:solidFill>
                  <a:schemeClr val="tx1">
                    <a:tint val="75000"/>
                  </a:schemeClr>
                </a:solidFill>
              </a:defRPr>
            </a:lvl5pPr>
            <a:lvl6pPr marL="2285314" indent="0" algn="ctr">
              <a:buNone/>
              <a:defRPr>
                <a:solidFill>
                  <a:schemeClr val="tx1">
                    <a:tint val="75000"/>
                  </a:schemeClr>
                </a:solidFill>
              </a:defRPr>
            </a:lvl6pPr>
            <a:lvl7pPr marL="2742377" indent="0" algn="ctr">
              <a:buNone/>
              <a:defRPr>
                <a:solidFill>
                  <a:schemeClr val="tx1">
                    <a:tint val="75000"/>
                  </a:schemeClr>
                </a:solidFill>
              </a:defRPr>
            </a:lvl7pPr>
            <a:lvl8pPr marL="3199440" indent="0" algn="ctr">
              <a:buNone/>
              <a:defRPr>
                <a:solidFill>
                  <a:schemeClr val="tx1">
                    <a:tint val="75000"/>
                  </a:schemeClr>
                </a:solidFill>
              </a:defRPr>
            </a:lvl8pPr>
            <a:lvl9pPr marL="3656503"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solidFill>
                  <a:prstClr val="black">
                    <a:tint val="75000"/>
                  </a:prstClr>
                </a:solidFill>
              </a:rPr>
              <a:pPr/>
              <a:t>4/7/2017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2"/>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3" y="4529542"/>
            <a:ext cx="779767" cy="365125"/>
          </a:xfrm>
        </p:spPr>
        <p:txBody>
          <a:bodyPr/>
          <a:lstStyle/>
          <a:p>
            <a:fld id="{69E57DC2-970A-4B3E-BB1C-7A09969E49DF}" type="slidenum">
              <a:rPr lang="en-US" smtClean="0"/>
              <a:pPr/>
              <a:t>‹#›</a:t>
            </a:fld>
            <a:endParaRPr lang="en-US" dirty="0"/>
          </a:p>
        </p:txBody>
      </p:sp>
    </p:spTree>
    <p:extLst>
      <p:ext uri="{BB962C8B-B14F-4D97-AF65-F5344CB8AC3E}">
        <p14:creationId xmlns:p14="http://schemas.microsoft.com/office/powerpoint/2010/main" val="1915240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l-GR">
              <a:solidFill>
                <a:prstClr val="black">
                  <a:tint val="75000"/>
                </a:prstClr>
              </a:solidFill>
            </a:endParaRPr>
          </a:p>
        </p:txBody>
      </p:sp>
      <p:sp>
        <p:nvSpPr>
          <p:cNvPr id="8"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2488531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3" y="2058750"/>
            <a:ext cx="8915399" cy="1468800"/>
          </a:xfrm>
        </p:spPr>
        <p:txBody>
          <a:bodyPr anchor="b"/>
          <a:lstStyle>
            <a:lvl1pPr algn="l">
              <a:defRPr sz="3999"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3" y="3530129"/>
            <a:ext cx="8915399" cy="860400"/>
          </a:xfrm>
        </p:spPr>
        <p:txBody>
          <a:bodyPr anchor="t"/>
          <a:lstStyle>
            <a:lvl1pPr marL="0" indent="0" algn="l">
              <a:buNone/>
              <a:defRPr sz="1999">
                <a:solidFill>
                  <a:schemeClr val="tx1">
                    <a:lumMod val="65000"/>
                    <a:lumOff val="3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l-GR">
              <a:solidFill>
                <a:prstClr val="black">
                  <a:tint val="75000"/>
                </a:prstClr>
              </a:solidFill>
            </a:endParaRPr>
          </a:p>
        </p:txBody>
      </p:sp>
      <p:sp>
        <p:nvSpPr>
          <p:cNvPr id="9" name="Freeform 11"/>
          <p:cNvSpPr/>
          <p:nvPr/>
        </p:nvSpPr>
        <p:spPr bwMode="auto">
          <a:xfrm flipV="1">
            <a:off x="-4188" y="31781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3" y="3244141"/>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1444222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3"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l-GR">
              <a:solidFill>
                <a:prstClr val="black">
                  <a:tint val="75000"/>
                </a:prstClr>
              </a:solidFill>
            </a:endParaRPr>
          </a:p>
        </p:txBody>
      </p:sp>
      <p:sp>
        <p:nvSpPr>
          <p:cNvPr id="10"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3" y="787784"/>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1198277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399" b="0"/>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399" b="0"/>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l-GR">
              <a:solidFill>
                <a:prstClr val="black">
                  <a:tint val="75000"/>
                </a:prstClr>
              </a:solidFill>
            </a:endParaRPr>
          </a:p>
        </p:txBody>
      </p:sp>
      <p:sp>
        <p:nvSpPr>
          <p:cNvPr id="12"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3" y="787784"/>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1387923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l-GR">
              <a:solidFill>
                <a:prstClr val="black">
                  <a:tint val="75000"/>
                </a:prstClr>
              </a:solidFill>
            </a:endParaRPr>
          </a:p>
        </p:txBody>
      </p:sp>
      <p:sp>
        <p:nvSpPr>
          <p:cNvPr id="7"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3037595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l-GR">
              <a:solidFill>
                <a:prstClr val="black">
                  <a:tint val="75000"/>
                </a:prstClr>
              </a:solidFill>
            </a:endParaRPr>
          </a:p>
        </p:txBody>
      </p:sp>
      <p:sp>
        <p:nvSpPr>
          <p:cNvPr id="6"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671317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1999" b="0"/>
            </a:lvl1pPr>
          </a:lstStyle>
          <a:p>
            <a:r>
              <a:rPr lang="en-US" smtClean="0"/>
              <a:t>Click to edit Master title style</a:t>
            </a:r>
            <a:endParaRPr lang="en-US" dirty="0"/>
          </a:p>
        </p:txBody>
      </p:sp>
      <p:sp>
        <p:nvSpPr>
          <p:cNvPr id="3" name="Content Placeholder 2"/>
          <p:cNvSpPr>
            <a:spLocks noGrp="1"/>
          </p:cNvSpPr>
          <p:nvPr>
            <p:ph idx="1"/>
          </p:nvPr>
        </p:nvSpPr>
        <p:spPr>
          <a:xfrm>
            <a:off x="6323012" y="446090"/>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l-GR">
              <a:solidFill>
                <a:prstClr val="black">
                  <a:tint val="75000"/>
                </a:prstClr>
              </a:solidFill>
            </a:endParaRPr>
          </a:p>
        </p:txBody>
      </p:sp>
      <p:sp>
        <p:nvSpPr>
          <p:cNvPr id="9"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1770760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399"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l-GR">
              <a:solidFill>
                <a:prstClr val="black">
                  <a:tint val="75000"/>
                </a:prstClr>
              </a:solidFill>
            </a:endParaRPr>
          </a:p>
        </p:txBody>
      </p:sp>
      <p:sp>
        <p:nvSpPr>
          <p:cNvPr id="9" name="Freeform 11"/>
          <p:cNvSpPr/>
          <p:nvPr/>
        </p:nvSpPr>
        <p:spPr bwMode="auto">
          <a:xfrm flipV="1">
            <a:off x="-4188" y="491172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3" y="4983089"/>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3339065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609600"/>
            <a:ext cx="8915399" cy="3117040"/>
          </a:xfrm>
        </p:spPr>
        <p:txBody>
          <a:bodyPr anchor="ctr">
            <a:normAutofit/>
          </a:bodyPr>
          <a:lstStyle>
            <a:lvl1pPr algn="l">
              <a:defRPr sz="4799"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3" y="4354046"/>
            <a:ext cx="8915399" cy="1555864"/>
          </a:xfrm>
        </p:spPr>
        <p:txBody>
          <a:bodyPr anchor="ctr">
            <a:normAutofit/>
          </a:bodyPr>
          <a:lstStyle>
            <a:lvl1pPr marL="0" indent="0" algn="l">
              <a:buNone/>
              <a:defRPr sz="1799">
                <a:solidFill>
                  <a:schemeClr val="tx1">
                    <a:lumMod val="65000"/>
                    <a:lumOff val="3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l-GR">
              <a:solidFill>
                <a:prstClr val="black">
                  <a:tint val="75000"/>
                </a:prstClr>
              </a:solidFill>
            </a:endParaRPr>
          </a:p>
        </p:txBody>
      </p:sp>
      <p:sp>
        <p:nvSpPr>
          <p:cNvPr id="9" name="Freeform 11"/>
          <p:cNvSpPr/>
          <p:nvPr/>
        </p:nvSpPr>
        <p:spPr bwMode="auto">
          <a:xfrm flipV="1">
            <a:off x="-4188" y="31781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3" y="3244141"/>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299756697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799"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3" y="4354046"/>
            <a:ext cx="8915399" cy="1555864"/>
          </a:xfrm>
        </p:spPr>
        <p:txBody>
          <a:bodyPr anchor="ctr">
            <a:normAutofit/>
          </a:bodyPr>
          <a:lstStyle>
            <a:lvl1pPr marL="0" indent="0" algn="l">
              <a:buNone/>
              <a:defRPr sz="1799">
                <a:solidFill>
                  <a:schemeClr val="tx1">
                    <a:lumMod val="65000"/>
                    <a:lumOff val="3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l-GR">
              <a:solidFill>
                <a:prstClr val="black">
                  <a:tint val="75000"/>
                </a:prstClr>
              </a:solidFill>
            </a:endParaRPr>
          </a:p>
        </p:txBody>
      </p:sp>
      <p:sp>
        <p:nvSpPr>
          <p:cNvPr id="11" name="Freeform 11"/>
          <p:cNvSpPr/>
          <p:nvPr/>
        </p:nvSpPr>
        <p:spPr bwMode="auto">
          <a:xfrm flipV="1">
            <a:off x="-4188" y="31781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3" y="3244141"/>
            <a:ext cx="779767" cy="365125"/>
          </a:xfrm>
        </p:spPr>
        <p:txBody>
          <a:bodyPr/>
          <a:lstStyle/>
          <a:p>
            <a:fld id="{25BA54BD-C84D-46CE-8B72-31BFB26ABA43}" type="slidenum">
              <a:rPr lang="el-GR" smtClean="0"/>
              <a:pPr/>
              <a:t>‹#›</a:t>
            </a:fld>
            <a:endParaRPr lang="el-GR"/>
          </a:p>
        </p:txBody>
      </p:sp>
      <p:sp>
        <p:nvSpPr>
          <p:cNvPr id="14" name="TextBox 13"/>
          <p:cNvSpPr txBox="1"/>
          <p:nvPr/>
        </p:nvSpPr>
        <p:spPr>
          <a:xfrm>
            <a:off x="2467653" y="648005"/>
            <a:ext cx="609600" cy="584776"/>
          </a:xfrm>
          <a:prstGeom prst="rect">
            <a:avLst/>
          </a:prstGeom>
        </p:spPr>
        <p:txBody>
          <a:bodyPr vert="horz" lIns="91416" tIns="45708" rIns="91416" bIns="45708" rtlCol="0" anchor="ctr">
            <a:noAutofit/>
          </a:bodyPr>
          <a:lstStyle/>
          <a:p>
            <a:pPr defTabSz="914400"/>
            <a:r>
              <a:rPr lang="en-US" sz="7998" dirty="0">
                <a:ln w="3175" cmpd="sng">
                  <a:noFill/>
                </a:ln>
                <a:solidFill>
                  <a:srgbClr val="A53010"/>
                </a:solidFill>
                <a:latin typeface="Arial"/>
              </a:rPr>
              <a:t>“</a:t>
            </a:r>
          </a:p>
        </p:txBody>
      </p:sp>
      <p:sp>
        <p:nvSpPr>
          <p:cNvPr id="15" name="TextBox 14"/>
          <p:cNvSpPr txBox="1"/>
          <p:nvPr/>
        </p:nvSpPr>
        <p:spPr>
          <a:xfrm>
            <a:off x="11114853" y="2905306"/>
            <a:ext cx="609600" cy="584776"/>
          </a:xfrm>
          <a:prstGeom prst="rect">
            <a:avLst/>
          </a:prstGeom>
        </p:spPr>
        <p:txBody>
          <a:bodyPr vert="horz" lIns="91416" tIns="45708" rIns="91416" bIns="45708" rtlCol="0" anchor="ctr">
            <a:noAutofit/>
          </a:bodyPr>
          <a:lstStyle/>
          <a:p>
            <a:pPr defTabSz="914400"/>
            <a:r>
              <a:rPr lang="en-US" sz="7998" dirty="0">
                <a:ln w="3175" cmpd="sng">
                  <a:noFill/>
                </a:ln>
                <a:solidFill>
                  <a:srgbClr val="A53010"/>
                </a:solidFill>
                <a:latin typeface="Arial"/>
              </a:rPr>
              <a:t>”</a:t>
            </a:r>
          </a:p>
        </p:txBody>
      </p:sp>
    </p:spTree>
    <p:extLst>
      <p:ext uri="{BB962C8B-B14F-4D97-AF65-F5344CB8AC3E}">
        <p14:creationId xmlns:p14="http://schemas.microsoft.com/office/powerpoint/2010/main" val="676796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2"/>
            <a:ext cx="8915400" cy="2724845"/>
          </a:xfrm>
        </p:spPr>
        <p:txBody>
          <a:bodyPr anchor="b">
            <a:normAutofit/>
          </a:bodyPr>
          <a:lstStyle>
            <a:lvl1pPr algn="l">
              <a:defRPr sz="4799"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l-GR">
              <a:solidFill>
                <a:prstClr val="black">
                  <a:tint val="75000"/>
                </a:prstClr>
              </a:solidFill>
            </a:endParaRPr>
          </a:p>
        </p:txBody>
      </p:sp>
      <p:sp>
        <p:nvSpPr>
          <p:cNvPr id="9" name="Freeform 11"/>
          <p:cNvSpPr/>
          <p:nvPr/>
        </p:nvSpPr>
        <p:spPr bwMode="auto">
          <a:xfrm flipV="1">
            <a:off x="-4188" y="491172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3" y="4983089"/>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319788578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799"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399">
                <a:solidFill>
                  <a:schemeClr val="accent1"/>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l-GR">
              <a:solidFill>
                <a:prstClr val="black">
                  <a:tint val="75000"/>
                </a:prstClr>
              </a:solidFill>
            </a:endParaRPr>
          </a:p>
        </p:txBody>
      </p:sp>
      <p:sp>
        <p:nvSpPr>
          <p:cNvPr id="11" name="Freeform 11"/>
          <p:cNvSpPr/>
          <p:nvPr/>
        </p:nvSpPr>
        <p:spPr bwMode="auto">
          <a:xfrm flipV="1">
            <a:off x="-4188" y="491172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3" y="4983089"/>
            <a:ext cx="779767" cy="365125"/>
          </a:xfrm>
        </p:spPr>
        <p:txBody>
          <a:bodyPr/>
          <a:lstStyle/>
          <a:p>
            <a:fld id="{25BA54BD-C84D-46CE-8B72-31BFB26ABA43}" type="slidenum">
              <a:rPr lang="el-GR" smtClean="0"/>
              <a:pPr/>
              <a:t>‹#›</a:t>
            </a:fld>
            <a:endParaRPr lang="el-GR"/>
          </a:p>
        </p:txBody>
      </p:sp>
      <p:sp>
        <p:nvSpPr>
          <p:cNvPr id="17" name="TextBox 16"/>
          <p:cNvSpPr txBox="1"/>
          <p:nvPr/>
        </p:nvSpPr>
        <p:spPr>
          <a:xfrm>
            <a:off x="2467653" y="648005"/>
            <a:ext cx="609600" cy="584776"/>
          </a:xfrm>
          <a:prstGeom prst="rect">
            <a:avLst/>
          </a:prstGeom>
        </p:spPr>
        <p:txBody>
          <a:bodyPr vert="horz" lIns="91416" tIns="45708" rIns="91416" bIns="45708" rtlCol="0" anchor="ctr">
            <a:noAutofit/>
          </a:bodyPr>
          <a:lstStyle/>
          <a:p>
            <a:pPr defTabSz="914400"/>
            <a:r>
              <a:rPr lang="en-US" sz="7998" dirty="0">
                <a:ln w="3175" cmpd="sng">
                  <a:noFill/>
                </a:ln>
                <a:solidFill>
                  <a:srgbClr val="A53010"/>
                </a:solidFill>
                <a:latin typeface="Arial"/>
              </a:rPr>
              <a:t>“</a:t>
            </a:r>
          </a:p>
        </p:txBody>
      </p:sp>
      <p:sp>
        <p:nvSpPr>
          <p:cNvPr id="18" name="TextBox 17"/>
          <p:cNvSpPr txBox="1"/>
          <p:nvPr/>
        </p:nvSpPr>
        <p:spPr>
          <a:xfrm>
            <a:off x="11114853" y="2905306"/>
            <a:ext cx="609600" cy="584776"/>
          </a:xfrm>
          <a:prstGeom prst="rect">
            <a:avLst/>
          </a:prstGeom>
        </p:spPr>
        <p:txBody>
          <a:bodyPr vert="horz" lIns="91416" tIns="45708" rIns="91416" bIns="45708" rtlCol="0" anchor="ctr">
            <a:noAutofit/>
          </a:bodyPr>
          <a:lstStyle/>
          <a:p>
            <a:pPr defTabSz="914400"/>
            <a:r>
              <a:rPr lang="en-US" sz="7998" dirty="0">
                <a:ln w="3175" cmpd="sng">
                  <a:noFill/>
                </a:ln>
                <a:solidFill>
                  <a:srgbClr val="A53010"/>
                </a:solidFill>
                <a:latin typeface="Arial"/>
              </a:rPr>
              <a:t>”</a:t>
            </a:r>
          </a:p>
        </p:txBody>
      </p:sp>
    </p:spTree>
    <p:extLst>
      <p:ext uri="{BB962C8B-B14F-4D97-AF65-F5344CB8AC3E}">
        <p14:creationId xmlns:p14="http://schemas.microsoft.com/office/powerpoint/2010/main" val="272243710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3" y="627407"/>
            <a:ext cx="8915399" cy="2880020"/>
          </a:xfrm>
        </p:spPr>
        <p:txBody>
          <a:bodyPr anchor="ctr">
            <a:normAutofit/>
          </a:bodyPr>
          <a:lstStyle>
            <a:lvl1pPr algn="l">
              <a:defRPr sz="4799"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399">
                <a:solidFill>
                  <a:schemeClr val="accent1"/>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l-GR">
              <a:solidFill>
                <a:prstClr val="black">
                  <a:tint val="75000"/>
                </a:prstClr>
              </a:solidFill>
            </a:endParaRPr>
          </a:p>
        </p:txBody>
      </p:sp>
      <p:sp>
        <p:nvSpPr>
          <p:cNvPr id="9" name="Freeform 11"/>
          <p:cNvSpPr/>
          <p:nvPr/>
        </p:nvSpPr>
        <p:spPr bwMode="auto">
          <a:xfrm flipV="1">
            <a:off x="-4188" y="491172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3" y="4983089"/>
            <a:ext cx="779767" cy="365125"/>
          </a:xfrm>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51957804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l-GR">
              <a:solidFill>
                <a:prstClr val="black">
                  <a:tint val="75000"/>
                </a:prstClr>
              </a:solidFill>
            </a:endParaRPr>
          </a:p>
        </p:txBody>
      </p:sp>
      <p:sp>
        <p:nvSpPr>
          <p:cNvPr id="8"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2518955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7"/>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3" y="627407"/>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FE8FB1-0A7A-443E-AAF7-31D4FA1AA312}" type="datetimeFigureOut">
              <a:rPr lang="en-US" smtClean="0">
                <a:solidFill>
                  <a:prstClr val="black">
                    <a:tint val="75000"/>
                  </a:prstClr>
                </a:solidFill>
              </a:rPr>
              <a:pPr/>
              <a:t>4/7/2017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l-GR">
              <a:solidFill>
                <a:prstClr val="black">
                  <a:tint val="75000"/>
                </a:prstClr>
              </a:solidFill>
            </a:endParaRPr>
          </a:p>
        </p:txBody>
      </p:sp>
      <p:sp>
        <p:nvSpPr>
          <p:cNvPr id="8" name="Freeform 11"/>
          <p:cNvSpPr/>
          <p:nvPr/>
        </p:nvSpPr>
        <p:spPr bwMode="auto">
          <a:xfrm flipV="1">
            <a:off x="-4188" y="714377"/>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5BA54BD-C84D-46CE-8B72-31BFB26ABA43}" type="slidenum">
              <a:rPr lang="el-GR" smtClean="0"/>
              <a:pPr/>
              <a:t>‹#›</a:t>
            </a:fld>
            <a:endParaRPr lang="el-GR"/>
          </a:p>
        </p:txBody>
      </p:sp>
    </p:spTree>
    <p:extLst>
      <p:ext uri="{BB962C8B-B14F-4D97-AF65-F5344CB8AC3E}">
        <p14:creationId xmlns:p14="http://schemas.microsoft.com/office/powerpoint/2010/main" val="3966643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theme" Target="../theme/theme3.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theme" Target="../theme/theme4.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4/7/2017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914400"/>
            <a:fld id="{9AFE8FB1-0A7A-443E-AAF7-31D4FA1AA312}" type="datetimeFigureOut">
              <a:rPr lang="en-US" smtClean="0">
                <a:solidFill>
                  <a:prstClr val="black">
                    <a:tint val="75000"/>
                  </a:prstClr>
                </a:solidFill>
              </a:rPr>
              <a:pPr defTabSz="914400"/>
              <a:t>4/7/2017</a:t>
            </a:fld>
            <a:endParaRPr lang="en-US">
              <a:solidFill>
                <a:prstClr val="black">
                  <a:tint val="75000"/>
                </a:prstClr>
              </a:solidFill>
            </a:endParaRPr>
          </a:p>
        </p:txBody>
      </p:sp>
      <p:sp>
        <p:nvSpPr>
          <p:cNvPr id="5" name="Footer Placeholder 4"/>
          <p:cNvSpPr>
            <a:spLocks noGrp="1"/>
          </p:cNvSpPr>
          <p:nvPr>
            <p:ph type="ftr" sz="quarter" idx="3"/>
          </p:nvPr>
        </p:nvSpPr>
        <p:spPr>
          <a:xfrm>
            <a:off x="2589213" y="6135810"/>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914400"/>
            <a:endParaRPr lang="el-GR">
              <a:solidFill>
                <a:prstClr val="black">
                  <a:tint val="75000"/>
                </a:prstClr>
              </a:solidFill>
            </a:endParaRPr>
          </a:p>
        </p:txBody>
      </p:sp>
      <p:sp>
        <p:nvSpPr>
          <p:cNvPr id="6" name="Slide Number Placeholder 5"/>
          <p:cNvSpPr>
            <a:spLocks noGrp="1"/>
          </p:cNvSpPr>
          <p:nvPr>
            <p:ph type="sldNum" sz="quarter" idx="4"/>
          </p:nvPr>
        </p:nvSpPr>
        <p:spPr bwMode="gray">
          <a:xfrm>
            <a:off x="531813" y="787784"/>
            <a:ext cx="779767" cy="365125"/>
          </a:xfrm>
          <a:prstGeom prst="rect">
            <a:avLst/>
          </a:prstGeom>
        </p:spPr>
        <p:txBody>
          <a:bodyPr vert="horz" lIns="91440" tIns="45720" rIns="91440" bIns="45720" rtlCol="0" anchor="ctr"/>
          <a:lstStyle>
            <a:lvl1pPr algn="r">
              <a:defRPr sz="1999">
                <a:solidFill>
                  <a:srgbClr val="FEFFFF"/>
                </a:solidFill>
              </a:defRPr>
            </a:lvl1pPr>
          </a:lstStyle>
          <a:p>
            <a:pPr defTabSz="914400"/>
            <a:fld id="{25BA54BD-C84D-46CE-8B72-31BFB26ABA43}" type="slidenum">
              <a:rPr lang="el-GR" smtClean="0"/>
              <a:pPr defTabSz="914400"/>
              <a:t>‹#›</a:t>
            </a:fld>
            <a:endParaRPr lang="el-GR"/>
          </a:p>
        </p:txBody>
      </p:sp>
    </p:spTree>
    <p:extLst>
      <p:ext uri="{BB962C8B-B14F-4D97-AF65-F5344CB8AC3E}">
        <p14:creationId xmlns:p14="http://schemas.microsoft.com/office/powerpoint/2010/main" val="143382202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457063" rtl="0" eaLnBrk="1" latinLnBrk="0" hangingPunct="1">
        <a:spcBef>
          <a:spcPct val="0"/>
        </a:spcBef>
        <a:buNone/>
        <a:defRPr sz="3599"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797" indent="-342797" algn="l" defTabSz="457063" rtl="0" eaLnBrk="1" latinLnBrk="0" hangingPunct="1">
        <a:spcBef>
          <a:spcPts val="1000"/>
        </a:spcBef>
        <a:spcAft>
          <a:spcPts val="0"/>
        </a:spcAft>
        <a:buClr>
          <a:schemeClr val="accent1"/>
        </a:buClr>
        <a:buFont typeface="Wingdings 3" charset="2"/>
        <a:buChar char=""/>
        <a:defRPr sz="1799" kern="1200">
          <a:solidFill>
            <a:schemeClr val="tx1">
              <a:lumMod val="75000"/>
              <a:lumOff val="25000"/>
            </a:schemeClr>
          </a:solidFill>
          <a:latin typeface="+mn-lt"/>
          <a:ea typeface="+mn-ea"/>
          <a:cs typeface="+mn-cs"/>
        </a:defRPr>
      </a:lvl1pPr>
      <a:lvl2pPr marL="742727" indent="-285664" algn="l" defTabSz="457063"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2657" indent="-228531" algn="l" defTabSz="457063"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599720"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6783"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3846"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0908"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7971"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5034"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063" rtl="0" eaLnBrk="1" latinLnBrk="0" hangingPunct="1">
        <a:defRPr sz="1799" kern="1200">
          <a:solidFill>
            <a:schemeClr val="tx1"/>
          </a:solidFill>
          <a:latin typeface="+mn-lt"/>
          <a:ea typeface="+mn-ea"/>
          <a:cs typeface="+mn-cs"/>
        </a:defRPr>
      </a:lvl1pPr>
      <a:lvl2pPr marL="457063" algn="l" defTabSz="457063" rtl="0" eaLnBrk="1" latinLnBrk="0" hangingPunct="1">
        <a:defRPr sz="1799" kern="1200">
          <a:solidFill>
            <a:schemeClr val="tx1"/>
          </a:solidFill>
          <a:latin typeface="+mn-lt"/>
          <a:ea typeface="+mn-ea"/>
          <a:cs typeface="+mn-cs"/>
        </a:defRPr>
      </a:lvl2pPr>
      <a:lvl3pPr marL="914126" algn="l" defTabSz="457063" rtl="0" eaLnBrk="1" latinLnBrk="0" hangingPunct="1">
        <a:defRPr sz="1799" kern="1200">
          <a:solidFill>
            <a:schemeClr val="tx1"/>
          </a:solidFill>
          <a:latin typeface="+mn-lt"/>
          <a:ea typeface="+mn-ea"/>
          <a:cs typeface="+mn-cs"/>
        </a:defRPr>
      </a:lvl3pPr>
      <a:lvl4pPr marL="1371189" algn="l" defTabSz="457063" rtl="0" eaLnBrk="1" latinLnBrk="0" hangingPunct="1">
        <a:defRPr sz="1799" kern="1200">
          <a:solidFill>
            <a:schemeClr val="tx1"/>
          </a:solidFill>
          <a:latin typeface="+mn-lt"/>
          <a:ea typeface="+mn-ea"/>
          <a:cs typeface="+mn-cs"/>
        </a:defRPr>
      </a:lvl4pPr>
      <a:lvl5pPr marL="1828251" algn="l" defTabSz="457063" rtl="0" eaLnBrk="1" latinLnBrk="0" hangingPunct="1">
        <a:defRPr sz="1799" kern="1200">
          <a:solidFill>
            <a:schemeClr val="tx1"/>
          </a:solidFill>
          <a:latin typeface="+mn-lt"/>
          <a:ea typeface="+mn-ea"/>
          <a:cs typeface="+mn-cs"/>
        </a:defRPr>
      </a:lvl5pPr>
      <a:lvl6pPr marL="2285314" algn="l" defTabSz="457063" rtl="0" eaLnBrk="1" latinLnBrk="0" hangingPunct="1">
        <a:defRPr sz="1799" kern="1200">
          <a:solidFill>
            <a:schemeClr val="tx1"/>
          </a:solidFill>
          <a:latin typeface="+mn-lt"/>
          <a:ea typeface="+mn-ea"/>
          <a:cs typeface="+mn-cs"/>
        </a:defRPr>
      </a:lvl6pPr>
      <a:lvl7pPr marL="2742377" algn="l" defTabSz="457063" rtl="0" eaLnBrk="1" latinLnBrk="0" hangingPunct="1">
        <a:defRPr sz="1799" kern="1200">
          <a:solidFill>
            <a:schemeClr val="tx1"/>
          </a:solidFill>
          <a:latin typeface="+mn-lt"/>
          <a:ea typeface="+mn-ea"/>
          <a:cs typeface="+mn-cs"/>
        </a:defRPr>
      </a:lvl7pPr>
      <a:lvl8pPr marL="3199440" algn="l" defTabSz="457063" rtl="0" eaLnBrk="1" latinLnBrk="0" hangingPunct="1">
        <a:defRPr sz="1799" kern="1200">
          <a:solidFill>
            <a:schemeClr val="tx1"/>
          </a:solidFill>
          <a:latin typeface="+mn-lt"/>
          <a:ea typeface="+mn-ea"/>
          <a:cs typeface="+mn-cs"/>
        </a:defRPr>
      </a:lvl8pPr>
      <a:lvl9pPr marL="3656503" algn="l" defTabSz="457063"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4294967295" orient="horz" pos="2160">
          <p15:clr>
            <a:srgbClr val="F26B43"/>
          </p15:clr>
        </p15:guide>
        <p15:guide id="4294967295" pos="383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914400"/>
            <a:fld id="{9AFE8FB1-0A7A-443E-AAF7-31D4FA1AA312}" type="datetimeFigureOut">
              <a:rPr lang="en-US" smtClean="0">
                <a:solidFill>
                  <a:prstClr val="black">
                    <a:tint val="75000"/>
                  </a:prstClr>
                </a:solidFill>
              </a:rPr>
              <a:pPr defTabSz="914400"/>
              <a:t>4/7/2017</a:t>
            </a:fld>
            <a:endParaRPr lang="en-US">
              <a:solidFill>
                <a:prstClr val="black">
                  <a:tint val="75000"/>
                </a:prstClr>
              </a:solidFill>
            </a:endParaRPr>
          </a:p>
        </p:txBody>
      </p:sp>
      <p:sp>
        <p:nvSpPr>
          <p:cNvPr id="5" name="Footer Placeholder 4"/>
          <p:cNvSpPr>
            <a:spLocks noGrp="1"/>
          </p:cNvSpPr>
          <p:nvPr>
            <p:ph type="ftr" sz="quarter" idx="3"/>
          </p:nvPr>
        </p:nvSpPr>
        <p:spPr>
          <a:xfrm>
            <a:off x="2589213" y="6135810"/>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914400"/>
            <a:endParaRPr lang="el-GR">
              <a:solidFill>
                <a:prstClr val="black">
                  <a:tint val="75000"/>
                </a:prstClr>
              </a:solidFill>
            </a:endParaRPr>
          </a:p>
        </p:txBody>
      </p:sp>
      <p:sp>
        <p:nvSpPr>
          <p:cNvPr id="6" name="Slide Number Placeholder 5"/>
          <p:cNvSpPr>
            <a:spLocks noGrp="1"/>
          </p:cNvSpPr>
          <p:nvPr>
            <p:ph type="sldNum" sz="quarter" idx="4"/>
          </p:nvPr>
        </p:nvSpPr>
        <p:spPr bwMode="gray">
          <a:xfrm>
            <a:off x="531813" y="787784"/>
            <a:ext cx="779767" cy="365125"/>
          </a:xfrm>
          <a:prstGeom prst="rect">
            <a:avLst/>
          </a:prstGeom>
        </p:spPr>
        <p:txBody>
          <a:bodyPr vert="horz" lIns="91440" tIns="45720" rIns="91440" bIns="45720" rtlCol="0" anchor="ctr"/>
          <a:lstStyle>
            <a:lvl1pPr algn="r">
              <a:defRPr sz="1999">
                <a:solidFill>
                  <a:srgbClr val="FEFFFF"/>
                </a:solidFill>
              </a:defRPr>
            </a:lvl1pPr>
          </a:lstStyle>
          <a:p>
            <a:pPr defTabSz="914400"/>
            <a:fld id="{25BA54BD-C84D-46CE-8B72-31BFB26ABA43}" type="slidenum">
              <a:rPr lang="el-GR" smtClean="0"/>
              <a:pPr defTabSz="914400"/>
              <a:t>‹#›</a:t>
            </a:fld>
            <a:endParaRPr lang="el-GR"/>
          </a:p>
        </p:txBody>
      </p:sp>
    </p:spTree>
    <p:extLst>
      <p:ext uri="{BB962C8B-B14F-4D97-AF65-F5344CB8AC3E}">
        <p14:creationId xmlns:p14="http://schemas.microsoft.com/office/powerpoint/2010/main" val="3855982561"/>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457063" rtl="0" eaLnBrk="1" latinLnBrk="0" hangingPunct="1">
        <a:spcBef>
          <a:spcPct val="0"/>
        </a:spcBef>
        <a:buNone/>
        <a:defRPr sz="3599"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797" indent="-342797" algn="l" defTabSz="457063" rtl="0" eaLnBrk="1" latinLnBrk="0" hangingPunct="1">
        <a:spcBef>
          <a:spcPts val="1000"/>
        </a:spcBef>
        <a:spcAft>
          <a:spcPts val="0"/>
        </a:spcAft>
        <a:buClr>
          <a:schemeClr val="accent1"/>
        </a:buClr>
        <a:buFont typeface="Wingdings 3" charset="2"/>
        <a:buChar char=""/>
        <a:defRPr sz="1799" kern="1200">
          <a:solidFill>
            <a:schemeClr val="tx1">
              <a:lumMod val="75000"/>
              <a:lumOff val="25000"/>
            </a:schemeClr>
          </a:solidFill>
          <a:latin typeface="+mn-lt"/>
          <a:ea typeface="+mn-ea"/>
          <a:cs typeface="+mn-cs"/>
        </a:defRPr>
      </a:lvl1pPr>
      <a:lvl2pPr marL="742727" indent="-285664" algn="l" defTabSz="457063"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2657" indent="-228531" algn="l" defTabSz="457063"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599720"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6783"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3846"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0908"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7971"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5034"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063" rtl="0" eaLnBrk="1" latinLnBrk="0" hangingPunct="1">
        <a:defRPr sz="1799" kern="1200">
          <a:solidFill>
            <a:schemeClr val="tx1"/>
          </a:solidFill>
          <a:latin typeface="+mn-lt"/>
          <a:ea typeface="+mn-ea"/>
          <a:cs typeface="+mn-cs"/>
        </a:defRPr>
      </a:lvl1pPr>
      <a:lvl2pPr marL="457063" algn="l" defTabSz="457063" rtl="0" eaLnBrk="1" latinLnBrk="0" hangingPunct="1">
        <a:defRPr sz="1799" kern="1200">
          <a:solidFill>
            <a:schemeClr val="tx1"/>
          </a:solidFill>
          <a:latin typeface="+mn-lt"/>
          <a:ea typeface="+mn-ea"/>
          <a:cs typeface="+mn-cs"/>
        </a:defRPr>
      </a:lvl2pPr>
      <a:lvl3pPr marL="914126" algn="l" defTabSz="457063" rtl="0" eaLnBrk="1" latinLnBrk="0" hangingPunct="1">
        <a:defRPr sz="1799" kern="1200">
          <a:solidFill>
            <a:schemeClr val="tx1"/>
          </a:solidFill>
          <a:latin typeface="+mn-lt"/>
          <a:ea typeface="+mn-ea"/>
          <a:cs typeface="+mn-cs"/>
        </a:defRPr>
      </a:lvl3pPr>
      <a:lvl4pPr marL="1371189" algn="l" defTabSz="457063" rtl="0" eaLnBrk="1" latinLnBrk="0" hangingPunct="1">
        <a:defRPr sz="1799" kern="1200">
          <a:solidFill>
            <a:schemeClr val="tx1"/>
          </a:solidFill>
          <a:latin typeface="+mn-lt"/>
          <a:ea typeface="+mn-ea"/>
          <a:cs typeface="+mn-cs"/>
        </a:defRPr>
      </a:lvl4pPr>
      <a:lvl5pPr marL="1828251" algn="l" defTabSz="457063" rtl="0" eaLnBrk="1" latinLnBrk="0" hangingPunct="1">
        <a:defRPr sz="1799" kern="1200">
          <a:solidFill>
            <a:schemeClr val="tx1"/>
          </a:solidFill>
          <a:latin typeface="+mn-lt"/>
          <a:ea typeface="+mn-ea"/>
          <a:cs typeface="+mn-cs"/>
        </a:defRPr>
      </a:lvl5pPr>
      <a:lvl6pPr marL="2285314" algn="l" defTabSz="457063" rtl="0" eaLnBrk="1" latinLnBrk="0" hangingPunct="1">
        <a:defRPr sz="1799" kern="1200">
          <a:solidFill>
            <a:schemeClr val="tx1"/>
          </a:solidFill>
          <a:latin typeface="+mn-lt"/>
          <a:ea typeface="+mn-ea"/>
          <a:cs typeface="+mn-cs"/>
        </a:defRPr>
      </a:lvl6pPr>
      <a:lvl7pPr marL="2742377" algn="l" defTabSz="457063" rtl="0" eaLnBrk="1" latinLnBrk="0" hangingPunct="1">
        <a:defRPr sz="1799" kern="1200">
          <a:solidFill>
            <a:schemeClr val="tx1"/>
          </a:solidFill>
          <a:latin typeface="+mn-lt"/>
          <a:ea typeface="+mn-ea"/>
          <a:cs typeface="+mn-cs"/>
        </a:defRPr>
      </a:lvl7pPr>
      <a:lvl8pPr marL="3199440" algn="l" defTabSz="457063" rtl="0" eaLnBrk="1" latinLnBrk="0" hangingPunct="1">
        <a:defRPr sz="1799" kern="1200">
          <a:solidFill>
            <a:schemeClr val="tx1"/>
          </a:solidFill>
          <a:latin typeface="+mn-lt"/>
          <a:ea typeface="+mn-ea"/>
          <a:cs typeface="+mn-cs"/>
        </a:defRPr>
      </a:lvl8pPr>
      <a:lvl9pPr marL="3656503" algn="l" defTabSz="457063"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4294967295" orient="horz" pos="2160">
          <p15:clr>
            <a:srgbClr val="F26B43"/>
          </p15:clr>
        </p15:guide>
        <p15:guide id="4294967295" pos="3839">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914400"/>
            <a:fld id="{9AFE8FB1-0A7A-443E-AAF7-31D4FA1AA312}" type="datetimeFigureOut">
              <a:rPr lang="en-US" smtClean="0">
                <a:solidFill>
                  <a:prstClr val="black">
                    <a:tint val="75000"/>
                  </a:prstClr>
                </a:solidFill>
              </a:rPr>
              <a:pPr defTabSz="914400"/>
              <a:t>4/7/2017</a:t>
            </a:fld>
            <a:endParaRPr lang="en-US">
              <a:solidFill>
                <a:prstClr val="black">
                  <a:tint val="75000"/>
                </a:prstClr>
              </a:solidFill>
            </a:endParaRPr>
          </a:p>
        </p:txBody>
      </p:sp>
      <p:sp>
        <p:nvSpPr>
          <p:cNvPr id="5" name="Footer Placeholder 4"/>
          <p:cNvSpPr>
            <a:spLocks noGrp="1"/>
          </p:cNvSpPr>
          <p:nvPr>
            <p:ph type="ftr" sz="quarter" idx="3"/>
          </p:nvPr>
        </p:nvSpPr>
        <p:spPr>
          <a:xfrm>
            <a:off x="2589213" y="6135810"/>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914400"/>
            <a:endParaRPr lang="el-GR">
              <a:solidFill>
                <a:prstClr val="black">
                  <a:tint val="75000"/>
                </a:prstClr>
              </a:solidFill>
            </a:endParaRPr>
          </a:p>
        </p:txBody>
      </p:sp>
      <p:sp>
        <p:nvSpPr>
          <p:cNvPr id="6" name="Slide Number Placeholder 5"/>
          <p:cNvSpPr>
            <a:spLocks noGrp="1"/>
          </p:cNvSpPr>
          <p:nvPr>
            <p:ph type="sldNum" sz="quarter" idx="4"/>
          </p:nvPr>
        </p:nvSpPr>
        <p:spPr bwMode="gray">
          <a:xfrm>
            <a:off x="531813" y="787784"/>
            <a:ext cx="779767" cy="365125"/>
          </a:xfrm>
          <a:prstGeom prst="rect">
            <a:avLst/>
          </a:prstGeom>
        </p:spPr>
        <p:txBody>
          <a:bodyPr vert="horz" lIns="91440" tIns="45720" rIns="91440" bIns="45720" rtlCol="0" anchor="ctr"/>
          <a:lstStyle>
            <a:lvl1pPr algn="r">
              <a:defRPr sz="1999">
                <a:solidFill>
                  <a:srgbClr val="FEFFFF"/>
                </a:solidFill>
              </a:defRPr>
            </a:lvl1pPr>
          </a:lstStyle>
          <a:p>
            <a:pPr defTabSz="914400"/>
            <a:fld id="{25BA54BD-C84D-46CE-8B72-31BFB26ABA43}" type="slidenum">
              <a:rPr lang="el-GR" smtClean="0"/>
              <a:pPr defTabSz="914400"/>
              <a:t>‹#›</a:t>
            </a:fld>
            <a:endParaRPr lang="el-GR"/>
          </a:p>
        </p:txBody>
      </p:sp>
    </p:spTree>
    <p:extLst>
      <p:ext uri="{BB962C8B-B14F-4D97-AF65-F5344CB8AC3E}">
        <p14:creationId xmlns:p14="http://schemas.microsoft.com/office/powerpoint/2010/main" val="1559985024"/>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457063" rtl="0" eaLnBrk="1" latinLnBrk="0" hangingPunct="1">
        <a:spcBef>
          <a:spcPct val="0"/>
        </a:spcBef>
        <a:buNone/>
        <a:defRPr sz="3599"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797" indent="-342797" algn="l" defTabSz="457063" rtl="0" eaLnBrk="1" latinLnBrk="0" hangingPunct="1">
        <a:spcBef>
          <a:spcPts val="1000"/>
        </a:spcBef>
        <a:spcAft>
          <a:spcPts val="0"/>
        </a:spcAft>
        <a:buClr>
          <a:schemeClr val="accent1"/>
        </a:buClr>
        <a:buFont typeface="Wingdings 3" charset="2"/>
        <a:buChar char=""/>
        <a:defRPr sz="1799" kern="1200">
          <a:solidFill>
            <a:schemeClr val="tx1">
              <a:lumMod val="75000"/>
              <a:lumOff val="25000"/>
            </a:schemeClr>
          </a:solidFill>
          <a:latin typeface="+mn-lt"/>
          <a:ea typeface="+mn-ea"/>
          <a:cs typeface="+mn-cs"/>
        </a:defRPr>
      </a:lvl1pPr>
      <a:lvl2pPr marL="742727" indent="-285664" algn="l" defTabSz="457063"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2657" indent="-228531" algn="l" defTabSz="457063"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599720"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6783"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3846"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0908"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7971"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5034" indent="-228531" algn="l" defTabSz="457063"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063" rtl="0" eaLnBrk="1" latinLnBrk="0" hangingPunct="1">
        <a:defRPr sz="1799" kern="1200">
          <a:solidFill>
            <a:schemeClr val="tx1"/>
          </a:solidFill>
          <a:latin typeface="+mn-lt"/>
          <a:ea typeface="+mn-ea"/>
          <a:cs typeface="+mn-cs"/>
        </a:defRPr>
      </a:lvl1pPr>
      <a:lvl2pPr marL="457063" algn="l" defTabSz="457063" rtl="0" eaLnBrk="1" latinLnBrk="0" hangingPunct="1">
        <a:defRPr sz="1799" kern="1200">
          <a:solidFill>
            <a:schemeClr val="tx1"/>
          </a:solidFill>
          <a:latin typeface="+mn-lt"/>
          <a:ea typeface="+mn-ea"/>
          <a:cs typeface="+mn-cs"/>
        </a:defRPr>
      </a:lvl2pPr>
      <a:lvl3pPr marL="914126" algn="l" defTabSz="457063" rtl="0" eaLnBrk="1" latinLnBrk="0" hangingPunct="1">
        <a:defRPr sz="1799" kern="1200">
          <a:solidFill>
            <a:schemeClr val="tx1"/>
          </a:solidFill>
          <a:latin typeface="+mn-lt"/>
          <a:ea typeface="+mn-ea"/>
          <a:cs typeface="+mn-cs"/>
        </a:defRPr>
      </a:lvl3pPr>
      <a:lvl4pPr marL="1371189" algn="l" defTabSz="457063" rtl="0" eaLnBrk="1" latinLnBrk="0" hangingPunct="1">
        <a:defRPr sz="1799" kern="1200">
          <a:solidFill>
            <a:schemeClr val="tx1"/>
          </a:solidFill>
          <a:latin typeface="+mn-lt"/>
          <a:ea typeface="+mn-ea"/>
          <a:cs typeface="+mn-cs"/>
        </a:defRPr>
      </a:lvl4pPr>
      <a:lvl5pPr marL="1828251" algn="l" defTabSz="457063" rtl="0" eaLnBrk="1" latinLnBrk="0" hangingPunct="1">
        <a:defRPr sz="1799" kern="1200">
          <a:solidFill>
            <a:schemeClr val="tx1"/>
          </a:solidFill>
          <a:latin typeface="+mn-lt"/>
          <a:ea typeface="+mn-ea"/>
          <a:cs typeface="+mn-cs"/>
        </a:defRPr>
      </a:lvl5pPr>
      <a:lvl6pPr marL="2285314" algn="l" defTabSz="457063" rtl="0" eaLnBrk="1" latinLnBrk="0" hangingPunct="1">
        <a:defRPr sz="1799" kern="1200">
          <a:solidFill>
            <a:schemeClr val="tx1"/>
          </a:solidFill>
          <a:latin typeface="+mn-lt"/>
          <a:ea typeface="+mn-ea"/>
          <a:cs typeface="+mn-cs"/>
        </a:defRPr>
      </a:lvl6pPr>
      <a:lvl7pPr marL="2742377" algn="l" defTabSz="457063" rtl="0" eaLnBrk="1" latinLnBrk="0" hangingPunct="1">
        <a:defRPr sz="1799" kern="1200">
          <a:solidFill>
            <a:schemeClr val="tx1"/>
          </a:solidFill>
          <a:latin typeface="+mn-lt"/>
          <a:ea typeface="+mn-ea"/>
          <a:cs typeface="+mn-cs"/>
        </a:defRPr>
      </a:lvl7pPr>
      <a:lvl8pPr marL="3199440" algn="l" defTabSz="457063" rtl="0" eaLnBrk="1" latinLnBrk="0" hangingPunct="1">
        <a:defRPr sz="1799" kern="1200">
          <a:solidFill>
            <a:schemeClr val="tx1"/>
          </a:solidFill>
          <a:latin typeface="+mn-lt"/>
          <a:ea typeface="+mn-ea"/>
          <a:cs typeface="+mn-cs"/>
        </a:defRPr>
      </a:lvl8pPr>
      <a:lvl9pPr marL="3656503" algn="l" defTabSz="457063"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4294967295" orient="horz" pos="2160">
          <p15:clr>
            <a:srgbClr val="F26B43"/>
          </p15:clr>
        </p15:guide>
        <p15:guide id="4294967295" pos="3839">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34.xml"/><Relationship Id="rId4" Type="http://schemas.openxmlformats.org/officeDocument/2006/relationships/image" Target="../media/image4.emf"/></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2.png"/><Relationship Id="rId1" Type="http://schemas.openxmlformats.org/officeDocument/2006/relationships/slideLayout" Target="../slideLayouts/slideLayout34.xml"/><Relationship Id="rId4" Type="http://schemas.openxmlformats.org/officeDocument/2006/relationships/image" Target="../media/image6.emf"/></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2.png"/><Relationship Id="rId1" Type="http://schemas.openxmlformats.org/officeDocument/2006/relationships/slideLayout" Target="../slideLayouts/slideLayout34.xml"/><Relationship Id="rId4" Type="http://schemas.openxmlformats.org/officeDocument/2006/relationships/image" Target="../media/image8.emf"/></Relationships>
</file>

<file path=ppt/slides/_rels/slide1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png"/><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2.png"/><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2.png"/><Relationship Id="rId1" Type="http://schemas.openxmlformats.org/officeDocument/2006/relationships/slideLayout" Target="../slideLayouts/slideLayout34.xml"/><Relationship Id="rId4" Type="http://schemas.openxmlformats.org/officeDocument/2006/relationships/image" Target="../media/image12.emf"/></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4.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0.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79376" y="798599"/>
            <a:ext cx="8091434" cy="1938992"/>
          </a:xfrm>
          <a:prstGeom prst="rect">
            <a:avLst/>
          </a:prstGeom>
        </p:spPr>
        <p:txBody>
          <a:bodyPr wrap="square">
            <a:spAutoFit/>
          </a:bodyPr>
          <a:lstStyle/>
          <a:p>
            <a:pPr algn="ctr" defTabSz="914400"/>
            <a:r>
              <a:rPr lang="en-US" sz="2400" b="1" dirty="0">
                <a:solidFill>
                  <a:prstClr val="black"/>
                </a:solidFill>
              </a:rPr>
              <a:t>International Association for Blended Learning</a:t>
            </a:r>
          </a:p>
          <a:p>
            <a:pPr algn="ctr" defTabSz="914400"/>
            <a:r>
              <a:rPr lang="en-US" sz="2400" b="1" dirty="0">
                <a:solidFill>
                  <a:prstClr val="black"/>
                </a:solidFill>
              </a:rPr>
              <a:t>IABL </a:t>
            </a:r>
            <a:r>
              <a:rPr lang="en-US" sz="2400" b="1" dirty="0" smtClean="0">
                <a:solidFill>
                  <a:prstClr val="black"/>
                </a:solidFill>
              </a:rPr>
              <a:t>2017</a:t>
            </a:r>
            <a:endParaRPr lang="en-US" sz="2400" b="1" dirty="0">
              <a:solidFill>
                <a:prstClr val="black"/>
              </a:solidFill>
            </a:endParaRPr>
          </a:p>
          <a:p>
            <a:pPr algn="ctr" defTabSz="914400"/>
            <a:r>
              <a:rPr lang="en-US" sz="2400" b="1" dirty="0">
                <a:solidFill>
                  <a:prstClr val="black"/>
                </a:solidFill>
              </a:rPr>
              <a:t>The 2nd World Conference On Blended </a:t>
            </a:r>
            <a:r>
              <a:rPr lang="en-US" sz="2400" b="1" dirty="0" smtClean="0">
                <a:solidFill>
                  <a:prstClr val="black"/>
                </a:solidFill>
              </a:rPr>
              <a:t>Learning</a:t>
            </a:r>
          </a:p>
          <a:p>
            <a:pPr algn="ctr" defTabSz="914400"/>
            <a:r>
              <a:rPr lang="en-US" sz="2400" dirty="0" smtClean="0">
                <a:solidFill>
                  <a:prstClr val="black"/>
                </a:solidFill>
              </a:rPr>
              <a:t>April 26-28, 2017</a:t>
            </a:r>
            <a:endParaRPr lang="en-US" sz="2400" dirty="0">
              <a:solidFill>
                <a:prstClr val="black"/>
              </a:solidFill>
            </a:endParaRPr>
          </a:p>
          <a:p>
            <a:pPr algn="ctr" defTabSz="914400"/>
            <a:r>
              <a:rPr lang="en-US" sz="2400" dirty="0" smtClean="0">
                <a:solidFill>
                  <a:prstClr val="black"/>
                </a:solidFill>
              </a:rPr>
              <a:t>Toronto, ON, Canada</a:t>
            </a:r>
            <a:endParaRPr lang="en-US" sz="2400" dirty="0">
              <a:solidFill>
                <a:prstClr val="black"/>
              </a:solidFill>
            </a:endParaRPr>
          </a:p>
        </p:txBody>
      </p:sp>
      <p:sp>
        <p:nvSpPr>
          <p:cNvPr id="8" name="Rectangle 7"/>
          <p:cNvSpPr/>
          <p:nvPr/>
        </p:nvSpPr>
        <p:spPr>
          <a:xfrm>
            <a:off x="2309562" y="2894080"/>
            <a:ext cx="8280920" cy="1600438"/>
          </a:xfrm>
          <a:prstGeom prst="rect">
            <a:avLst/>
          </a:prstGeom>
        </p:spPr>
        <p:txBody>
          <a:bodyPr wrap="square">
            <a:spAutoFit/>
          </a:bodyPr>
          <a:lstStyle/>
          <a:p>
            <a:pPr algn="ctr" defTabSz="914400"/>
            <a:endParaRPr lang="el-GR" sz="1400" dirty="0">
              <a:solidFill>
                <a:srgbClr val="000000"/>
              </a:solidFill>
              <a:latin typeface="Times New Roman" panose="02020603050405020304" pitchFamily="18" charset="0"/>
            </a:endParaRPr>
          </a:p>
          <a:p>
            <a:pPr algn="ctr" defTabSz="914400"/>
            <a:r>
              <a:rPr lang="en-US" sz="1400" dirty="0">
                <a:solidFill>
                  <a:prstClr val="black"/>
                </a:solidFill>
                <a:ea typeface="SimHei" panose="02010609060101010101" pitchFamily="49" charset="-122"/>
              </a:rPr>
              <a:t> </a:t>
            </a:r>
            <a:r>
              <a:rPr lang="en-US" sz="2800" b="1" dirty="0">
                <a:solidFill>
                  <a:prstClr val="black"/>
                </a:solidFill>
                <a:ea typeface="SimHei" panose="02010609060101010101" pitchFamily="49" charset="-122"/>
              </a:rPr>
              <a:t>Development of a Collaborative Game for Enhancing the</a:t>
            </a:r>
          </a:p>
          <a:p>
            <a:pPr algn="ctr" defTabSz="914400"/>
            <a:r>
              <a:rPr lang="en-US" sz="2800" b="1" dirty="0">
                <a:solidFill>
                  <a:prstClr val="black"/>
                </a:solidFill>
                <a:ea typeface="SimHei" panose="02010609060101010101" pitchFamily="49" charset="-122"/>
              </a:rPr>
              <a:t>Educational Process in Classroom</a:t>
            </a:r>
            <a:endParaRPr lang="el-GR" sz="2800" dirty="0">
              <a:solidFill>
                <a:prstClr val="black"/>
              </a:solidFill>
              <a:ea typeface="SimHei" panose="02010609060101010101" pitchFamily="49" charset="-122"/>
            </a:endParaRPr>
          </a:p>
        </p:txBody>
      </p:sp>
      <p:sp>
        <p:nvSpPr>
          <p:cNvPr id="10" name="Rectangle 9"/>
          <p:cNvSpPr/>
          <p:nvPr/>
        </p:nvSpPr>
        <p:spPr>
          <a:xfrm>
            <a:off x="3661951" y="4568263"/>
            <a:ext cx="5576142" cy="1015663"/>
          </a:xfrm>
          <a:prstGeom prst="rect">
            <a:avLst/>
          </a:prstGeom>
        </p:spPr>
        <p:txBody>
          <a:bodyPr wrap="square">
            <a:spAutoFit/>
          </a:bodyPr>
          <a:lstStyle/>
          <a:p>
            <a:pPr algn="ctr" defTabSz="914400"/>
            <a:r>
              <a:rPr lang="en-US" sz="2000" dirty="0" smtClean="0">
                <a:solidFill>
                  <a:prstClr val="black"/>
                </a:solidFill>
              </a:rPr>
              <a:t>MSc </a:t>
            </a:r>
            <a:r>
              <a:rPr lang="en-US" sz="2000" dirty="0" err="1" smtClean="0">
                <a:solidFill>
                  <a:prstClr val="black"/>
                </a:solidFill>
              </a:rPr>
              <a:t>Oldi</a:t>
            </a:r>
            <a:r>
              <a:rPr lang="en-US" sz="2000" dirty="0" smtClean="0">
                <a:solidFill>
                  <a:prstClr val="black"/>
                </a:solidFill>
              </a:rPr>
              <a:t> </a:t>
            </a:r>
            <a:r>
              <a:rPr lang="en-US" sz="2000" dirty="0" err="1" smtClean="0">
                <a:solidFill>
                  <a:prstClr val="black"/>
                </a:solidFill>
              </a:rPr>
              <a:t>Stefanidi</a:t>
            </a:r>
            <a:endParaRPr lang="en-US" sz="2000" dirty="0" smtClean="0">
              <a:solidFill>
                <a:prstClr val="black"/>
              </a:solidFill>
            </a:endParaRPr>
          </a:p>
          <a:p>
            <a:pPr algn="ctr" defTabSz="914400"/>
            <a:r>
              <a:rPr lang="en-US" sz="2000" dirty="0" smtClean="0">
                <a:solidFill>
                  <a:prstClr val="black"/>
                </a:solidFill>
              </a:rPr>
              <a:t>Prof</a:t>
            </a:r>
            <a:r>
              <a:rPr lang="en-US" sz="2000" dirty="0">
                <a:solidFill>
                  <a:prstClr val="black"/>
                </a:solidFill>
              </a:rPr>
              <a:t>. Avgoustos </a:t>
            </a:r>
            <a:r>
              <a:rPr lang="en-US" sz="2000" dirty="0" smtClean="0">
                <a:solidFill>
                  <a:prstClr val="black"/>
                </a:solidFill>
              </a:rPr>
              <a:t>Tsinakos</a:t>
            </a:r>
          </a:p>
          <a:p>
            <a:pPr algn="ctr" defTabSz="914400"/>
            <a:r>
              <a:rPr lang="en-US" sz="2000" dirty="0" smtClean="0">
                <a:solidFill>
                  <a:prstClr val="black"/>
                </a:solidFill>
              </a:rPr>
              <a:t>MSc Persefoni Karamanoli</a:t>
            </a:r>
            <a:endParaRPr lang="en-US" sz="2000" dirty="0">
              <a:solidFill>
                <a:prstClr val="black"/>
              </a:solidFill>
            </a:endParaRPr>
          </a:p>
        </p:txBody>
      </p:sp>
      <p:sp>
        <p:nvSpPr>
          <p:cNvPr id="11" name="Rectangle 10"/>
          <p:cNvSpPr/>
          <p:nvPr/>
        </p:nvSpPr>
        <p:spPr>
          <a:xfrm>
            <a:off x="3403609" y="5657671"/>
            <a:ext cx="6092825" cy="1015663"/>
          </a:xfrm>
          <a:prstGeom prst="rect">
            <a:avLst/>
          </a:prstGeom>
        </p:spPr>
        <p:txBody>
          <a:bodyPr>
            <a:spAutoFit/>
          </a:bodyPr>
          <a:lstStyle/>
          <a:p>
            <a:pPr algn="ctr"/>
            <a:r>
              <a:rPr lang="en-US" sz="2000" dirty="0" smtClean="0"/>
              <a:t> olstefa@teiemt.gr</a:t>
            </a:r>
            <a:r>
              <a:rPr lang="en-US" sz="2000" dirty="0"/>
              <a:t>	</a:t>
            </a:r>
          </a:p>
          <a:p>
            <a:pPr algn="ctr" defTabSz="914400"/>
            <a:r>
              <a:rPr lang="en-US" sz="2000" dirty="0" smtClean="0">
                <a:solidFill>
                  <a:prstClr val="black"/>
                </a:solidFill>
              </a:rPr>
              <a:t>tsinakos@teiemt.gr</a:t>
            </a:r>
          </a:p>
          <a:p>
            <a:pPr algn="ctr" defTabSz="914400"/>
            <a:r>
              <a:rPr lang="en-US" sz="2000" dirty="0" smtClean="0">
                <a:solidFill>
                  <a:prstClr val="black"/>
                </a:solidFill>
              </a:rPr>
              <a:t>karamp@teiemt.gr</a:t>
            </a:r>
          </a:p>
        </p:txBody>
      </p:sp>
      <p:pic>
        <p:nvPicPr>
          <p:cNvPr id="2" name="Picture 1"/>
          <p:cNvPicPr>
            <a:picLocks noChangeAspect="1"/>
          </p:cNvPicPr>
          <p:nvPr/>
        </p:nvPicPr>
        <p:blipFill>
          <a:blip r:embed="rId2"/>
          <a:stretch>
            <a:fillRect/>
          </a:stretch>
        </p:blipFill>
        <p:spPr>
          <a:xfrm>
            <a:off x="8821271" y="949878"/>
            <a:ext cx="2817873" cy="1639162"/>
          </a:xfrm>
          <a:prstGeom prst="rect">
            <a:avLst/>
          </a:prstGeom>
        </p:spPr>
      </p:pic>
    </p:spTree>
    <p:extLst>
      <p:ext uri="{BB962C8B-B14F-4D97-AF65-F5344CB8AC3E}">
        <p14:creationId xmlns:p14="http://schemas.microsoft.com/office/powerpoint/2010/main" val="528726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collaborative learning </a:t>
            </a:r>
            <a:r>
              <a:rPr lang="en-US" dirty="0" smtClean="0"/>
              <a:t>game</a:t>
            </a:r>
            <a:br>
              <a:rPr lang="en-US" dirty="0" smtClean="0"/>
            </a:br>
            <a:r>
              <a:rPr lang="en-US" dirty="0" smtClean="0"/>
              <a:t>for </a:t>
            </a:r>
            <a:r>
              <a:rPr lang="en-US" dirty="0"/>
              <a:t>mobile devices</a:t>
            </a:r>
            <a:endParaRPr lang="el-GR" dirty="0"/>
          </a:p>
        </p:txBody>
      </p:sp>
      <p:pic>
        <p:nvPicPr>
          <p:cNvPr id="5" name="Picture 4"/>
          <p:cNvPicPr>
            <a:picLocks noChangeAspect="1"/>
          </p:cNvPicPr>
          <p:nvPr/>
        </p:nvPicPr>
        <p:blipFill>
          <a:blip r:embed="rId2"/>
          <a:stretch>
            <a:fillRect/>
          </a:stretch>
        </p:blipFill>
        <p:spPr>
          <a:xfrm>
            <a:off x="9470029" y="444572"/>
            <a:ext cx="2033879" cy="1184228"/>
          </a:xfrm>
          <a:prstGeom prst="rect">
            <a:avLst/>
          </a:prstGeom>
        </p:spPr>
      </p:pic>
      <p:pic>
        <p:nvPicPr>
          <p:cNvPr id="4" name="Picture 3"/>
          <p:cNvPicPr>
            <a:picLocks noChangeAspect="1"/>
          </p:cNvPicPr>
          <p:nvPr/>
        </p:nvPicPr>
        <p:blipFill>
          <a:blip r:embed="rId3"/>
          <a:stretch>
            <a:fillRect/>
          </a:stretch>
        </p:blipFill>
        <p:spPr>
          <a:xfrm>
            <a:off x="2592925" y="2084538"/>
            <a:ext cx="3626355" cy="4128563"/>
          </a:xfrm>
          <a:prstGeom prst="rect">
            <a:avLst/>
          </a:prstGeom>
        </p:spPr>
      </p:pic>
      <p:pic>
        <p:nvPicPr>
          <p:cNvPr id="7" name="Picture 6"/>
          <p:cNvPicPr>
            <a:picLocks noChangeAspect="1"/>
          </p:cNvPicPr>
          <p:nvPr/>
        </p:nvPicPr>
        <p:blipFill>
          <a:blip r:embed="rId4"/>
          <a:stretch>
            <a:fillRect/>
          </a:stretch>
        </p:blipFill>
        <p:spPr>
          <a:xfrm>
            <a:off x="6748066" y="2084537"/>
            <a:ext cx="3626355" cy="4128563"/>
          </a:xfrm>
          <a:prstGeom prst="rect">
            <a:avLst/>
          </a:prstGeom>
        </p:spPr>
      </p:pic>
      <p:sp>
        <p:nvSpPr>
          <p:cNvPr id="8" name="Rectangle 7"/>
          <p:cNvSpPr/>
          <p:nvPr/>
        </p:nvSpPr>
        <p:spPr>
          <a:xfrm>
            <a:off x="3351189" y="6392639"/>
            <a:ext cx="1912703" cy="369332"/>
          </a:xfrm>
          <a:prstGeom prst="rect">
            <a:avLst/>
          </a:prstGeom>
        </p:spPr>
        <p:txBody>
          <a:bodyPr wrap="none">
            <a:spAutoFit/>
          </a:bodyPr>
          <a:lstStyle/>
          <a:p>
            <a:r>
              <a:rPr lang="en-US" dirty="0"/>
              <a:t>The main menu</a:t>
            </a:r>
            <a:endParaRPr lang="el-GR" dirty="0"/>
          </a:p>
        </p:txBody>
      </p:sp>
      <p:sp>
        <p:nvSpPr>
          <p:cNvPr id="9" name="Rectangle 8"/>
          <p:cNvSpPr/>
          <p:nvPr/>
        </p:nvSpPr>
        <p:spPr>
          <a:xfrm>
            <a:off x="7341999" y="6392637"/>
            <a:ext cx="2438488" cy="369332"/>
          </a:xfrm>
          <a:prstGeom prst="rect">
            <a:avLst/>
          </a:prstGeom>
        </p:spPr>
        <p:txBody>
          <a:bodyPr wrap="none">
            <a:spAutoFit/>
          </a:bodyPr>
          <a:lstStyle/>
          <a:p>
            <a:r>
              <a:rPr lang="en-US" dirty="0"/>
              <a:t>Teacher main menu</a:t>
            </a:r>
            <a:endParaRPr lang="el-GR" dirty="0"/>
          </a:p>
        </p:txBody>
      </p:sp>
    </p:spTree>
    <p:extLst>
      <p:ext uri="{BB962C8B-B14F-4D97-AF65-F5344CB8AC3E}">
        <p14:creationId xmlns:p14="http://schemas.microsoft.com/office/powerpoint/2010/main" val="519309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collaborative learning </a:t>
            </a:r>
            <a:r>
              <a:rPr lang="en-US" dirty="0" smtClean="0"/>
              <a:t>game</a:t>
            </a:r>
            <a:br>
              <a:rPr lang="en-US" dirty="0" smtClean="0"/>
            </a:br>
            <a:r>
              <a:rPr lang="en-US" dirty="0" smtClean="0"/>
              <a:t>for </a:t>
            </a:r>
            <a:r>
              <a:rPr lang="en-US" dirty="0"/>
              <a:t>mobile devices</a:t>
            </a:r>
            <a:endParaRPr lang="el-GR" dirty="0"/>
          </a:p>
        </p:txBody>
      </p:sp>
      <p:pic>
        <p:nvPicPr>
          <p:cNvPr id="5" name="Picture 4"/>
          <p:cNvPicPr>
            <a:picLocks noChangeAspect="1"/>
          </p:cNvPicPr>
          <p:nvPr/>
        </p:nvPicPr>
        <p:blipFill>
          <a:blip r:embed="rId2"/>
          <a:stretch>
            <a:fillRect/>
          </a:stretch>
        </p:blipFill>
        <p:spPr>
          <a:xfrm>
            <a:off x="9470029" y="444572"/>
            <a:ext cx="2033879" cy="1184228"/>
          </a:xfrm>
          <a:prstGeom prst="rect">
            <a:avLst/>
          </a:prstGeom>
        </p:spPr>
      </p:pic>
      <p:sp>
        <p:nvSpPr>
          <p:cNvPr id="6" name="Content Placeholder 4"/>
          <p:cNvSpPr>
            <a:spLocks noGrp="1"/>
          </p:cNvSpPr>
          <p:nvPr>
            <p:ph idx="1"/>
          </p:nvPr>
        </p:nvSpPr>
        <p:spPr>
          <a:xfrm>
            <a:off x="2588538" y="2133600"/>
            <a:ext cx="8913078" cy="4535760"/>
          </a:xfrm>
        </p:spPr>
        <p:txBody>
          <a:bodyPr>
            <a:normAutofit fontScale="92500" lnSpcReduction="10000"/>
          </a:bodyPr>
          <a:lstStyle/>
          <a:p>
            <a:pPr marL="444500" indent="-350838" algn="just"/>
            <a:r>
              <a:rPr lang="en-US" sz="2000" dirty="0"/>
              <a:t>After selecting the student’s menu, user has to choose a team and fill the name and surname textbox. Afterwards, user can access the student’s menu, which contains six buttons.</a:t>
            </a:r>
          </a:p>
          <a:p>
            <a:pPr marL="631825" indent="-187325" algn="just">
              <a:buFont typeface="Arial" panose="020B0604020202020204" pitchFamily="34" charset="0"/>
              <a:buChar char="•"/>
            </a:pPr>
            <a:r>
              <a:rPr lang="en-US" sz="2000" dirty="0" smtClean="0"/>
              <a:t>Info</a:t>
            </a:r>
            <a:r>
              <a:rPr lang="en-US" sz="2000" dirty="0"/>
              <a:t>: Contains information about the program and its operation.</a:t>
            </a:r>
          </a:p>
          <a:p>
            <a:pPr marL="631825" indent="-187325" algn="just">
              <a:buFont typeface="Arial" panose="020B0604020202020204" pitchFamily="34" charset="0"/>
              <a:buChar char="•"/>
            </a:pPr>
            <a:r>
              <a:rPr lang="en-US" sz="2000" dirty="0" smtClean="0"/>
              <a:t>Aurasma</a:t>
            </a:r>
            <a:r>
              <a:rPr lang="en-US" sz="2000" dirty="0"/>
              <a:t>: The application opens the Google Play URL which is uploaded and gives the user the ability, at first, to download the Aurasma application and afterwards to open it.</a:t>
            </a:r>
          </a:p>
          <a:p>
            <a:pPr marL="631825" indent="-187325" algn="just">
              <a:buFont typeface="Arial" panose="020B0604020202020204" pitchFamily="34" charset="0"/>
              <a:buChar char="•"/>
            </a:pPr>
            <a:r>
              <a:rPr lang="en-US" sz="2000" dirty="0" smtClean="0"/>
              <a:t>Start</a:t>
            </a:r>
            <a:r>
              <a:rPr lang="en-US" sz="2000" dirty="0"/>
              <a:t>: User can start playing the Quiz game.</a:t>
            </a:r>
          </a:p>
          <a:p>
            <a:pPr marL="631825" indent="-187325" algn="just">
              <a:buFont typeface="Arial" panose="020B0604020202020204" pitchFamily="34" charset="0"/>
              <a:buChar char="•"/>
            </a:pPr>
            <a:r>
              <a:rPr lang="en-US" sz="2000" dirty="0" smtClean="0"/>
              <a:t>Evaluation</a:t>
            </a:r>
            <a:r>
              <a:rPr lang="en-US" sz="2000" dirty="0"/>
              <a:t>: Displays the rating of the teacher. This button is visible only after playing the game.</a:t>
            </a:r>
          </a:p>
          <a:p>
            <a:pPr marL="631825" indent="-187325" algn="just">
              <a:buFont typeface="Arial" panose="020B0604020202020204" pitchFamily="34" charset="0"/>
              <a:buChar char="•"/>
            </a:pPr>
            <a:r>
              <a:rPr lang="en-US" sz="2000" dirty="0" smtClean="0"/>
              <a:t>Correct </a:t>
            </a:r>
            <a:r>
              <a:rPr lang="en-US" sz="2000" dirty="0"/>
              <a:t>Answers: User can find information about where to find the correct answers of the game in the schoolbook. This button is visible only after playing the game.</a:t>
            </a:r>
          </a:p>
          <a:p>
            <a:pPr marL="631825" indent="-187325" algn="just">
              <a:buFont typeface="Arial" panose="020B0604020202020204" pitchFamily="34" charset="0"/>
              <a:buChar char="•"/>
            </a:pPr>
            <a:r>
              <a:rPr lang="en-US" sz="2000" dirty="0" smtClean="0"/>
              <a:t>Exit</a:t>
            </a:r>
            <a:r>
              <a:rPr lang="en-US" sz="2000" dirty="0"/>
              <a:t>: User can close the application.</a:t>
            </a:r>
            <a:endParaRPr lang="el-GR" sz="2000" dirty="0"/>
          </a:p>
        </p:txBody>
      </p:sp>
    </p:spTree>
    <p:extLst>
      <p:ext uri="{BB962C8B-B14F-4D97-AF65-F5344CB8AC3E}">
        <p14:creationId xmlns:p14="http://schemas.microsoft.com/office/powerpoint/2010/main" val="1725018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collaborative learning </a:t>
            </a:r>
            <a:r>
              <a:rPr lang="en-US" dirty="0" smtClean="0"/>
              <a:t>game</a:t>
            </a:r>
            <a:br>
              <a:rPr lang="en-US" dirty="0" smtClean="0"/>
            </a:br>
            <a:r>
              <a:rPr lang="en-US" dirty="0" smtClean="0"/>
              <a:t>for </a:t>
            </a:r>
            <a:r>
              <a:rPr lang="en-US" dirty="0"/>
              <a:t>mobile devices</a:t>
            </a:r>
            <a:endParaRPr lang="el-GR" dirty="0"/>
          </a:p>
        </p:txBody>
      </p:sp>
      <p:pic>
        <p:nvPicPr>
          <p:cNvPr id="5" name="Picture 4"/>
          <p:cNvPicPr>
            <a:picLocks noChangeAspect="1"/>
          </p:cNvPicPr>
          <p:nvPr/>
        </p:nvPicPr>
        <p:blipFill>
          <a:blip r:embed="rId2"/>
          <a:stretch>
            <a:fillRect/>
          </a:stretch>
        </p:blipFill>
        <p:spPr>
          <a:xfrm>
            <a:off x="9470029" y="444572"/>
            <a:ext cx="2033879" cy="1184228"/>
          </a:xfrm>
          <a:prstGeom prst="rect">
            <a:avLst/>
          </a:prstGeom>
        </p:spPr>
      </p:pic>
      <p:pic>
        <p:nvPicPr>
          <p:cNvPr id="4" name="Picture 3"/>
          <p:cNvPicPr>
            <a:picLocks noChangeAspect="1"/>
          </p:cNvPicPr>
          <p:nvPr/>
        </p:nvPicPr>
        <p:blipFill>
          <a:blip r:embed="rId3"/>
          <a:stretch>
            <a:fillRect/>
          </a:stretch>
        </p:blipFill>
        <p:spPr>
          <a:xfrm>
            <a:off x="6551226" y="2084538"/>
            <a:ext cx="3365083" cy="4208220"/>
          </a:xfrm>
          <a:prstGeom prst="rect">
            <a:avLst/>
          </a:prstGeom>
        </p:spPr>
      </p:pic>
      <p:sp>
        <p:nvSpPr>
          <p:cNvPr id="7" name="Rectangle 6"/>
          <p:cNvSpPr/>
          <p:nvPr/>
        </p:nvSpPr>
        <p:spPr>
          <a:xfrm>
            <a:off x="7307872" y="6472296"/>
            <a:ext cx="1851789" cy="369332"/>
          </a:xfrm>
          <a:prstGeom prst="rect">
            <a:avLst/>
          </a:prstGeom>
        </p:spPr>
        <p:txBody>
          <a:bodyPr wrap="none">
            <a:spAutoFit/>
          </a:bodyPr>
          <a:lstStyle/>
          <a:p>
            <a:r>
              <a:rPr lang="en-US" dirty="0"/>
              <a:t>Students menu</a:t>
            </a:r>
            <a:endParaRPr lang="el-GR" dirty="0"/>
          </a:p>
        </p:txBody>
      </p:sp>
      <p:pic>
        <p:nvPicPr>
          <p:cNvPr id="8" name="Picture 7"/>
          <p:cNvPicPr>
            <a:picLocks noChangeAspect="1"/>
          </p:cNvPicPr>
          <p:nvPr/>
        </p:nvPicPr>
        <p:blipFill>
          <a:blip r:embed="rId4"/>
          <a:stretch>
            <a:fillRect/>
          </a:stretch>
        </p:blipFill>
        <p:spPr>
          <a:xfrm>
            <a:off x="2592925" y="2084538"/>
            <a:ext cx="3365083" cy="4208220"/>
          </a:xfrm>
          <a:prstGeom prst="rect">
            <a:avLst/>
          </a:prstGeom>
        </p:spPr>
      </p:pic>
      <p:sp>
        <p:nvSpPr>
          <p:cNvPr id="9" name="Rectangle 8"/>
          <p:cNvSpPr/>
          <p:nvPr/>
        </p:nvSpPr>
        <p:spPr>
          <a:xfrm>
            <a:off x="2882296" y="6472296"/>
            <a:ext cx="2786340" cy="369332"/>
          </a:xfrm>
          <a:prstGeom prst="rect">
            <a:avLst/>
          </a:prstGeom>
        </p:spPr>
        <p:txBody>
          <a:bodyPr wrap="none">
            <a:spAutoFit/>
          </a:bodyPr>
          <a:lstStyle/>
          <a:p>
            <a:r>
              <a:rPr lang="en-US" dirty="0"/>
              <a:t>Group selection screen</a:t>
            </a:r>
            <a:endParaRPr lang="el-GR" dirty="0"/>
          </a:p>
        </p:txBody>
      </p:sp>
    </p:spTree>
    <p:extLst>
      <p:ext uri="{BB962C8B-B14F-4D97-AF65-F5344CB8AC3E}">
        <p14:creationId xmlns:p14="http://schemas.microsoft.com/office/powerpoint/2010/main" val="4054421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collaborative learning </a:t>
            </a:r>
            <a:r>
              <a:rPr lang="en-US" dirty="0" smtClean="0"/>
              <a:t>game</a:t>
            </a:r>
            <a:br>
              <a:rPr lang="en-US" dirty="0" smtClean="0"/>
            </a:br>
            <a:r>
              <a:rPr lang="en-US" dirty="0" smtClean="0"/>
              <a:t>for </a:t>
            </a:r>
            <a:r>
              <a:rPr lang="en-US" dirty="0"/>
              <a:t>mobile devices</a:t>
            </a:r>
            <a:endParaRPr lang="el-GR" dirty="0"/>
          </a:p>
        </p:txBody>
      </p:sp>
      <p:pic>
        <p:nvPicPr>
          <p:cNvPr id="5" name="Picture 4"/>
          <p:cNvPicPr>
            <a:picLocks noChangeAspect="1"/>
          </p:cNvPicPr>
          <p:nvPr/>
        </p:nvPicPr>
        <p:blipFill>
          <a:blip r:embed="rId2"/>
          <a:stretch>
            <a:fillRect/>
          </a:stretch>
        </p:blipFill>
        <p:spPr>
          <a:xfrm>
            <a:off x="9470029" y="444572"/>
            <a:ext cx="2033879" cy="1184228"/>
          </a:xfrm>
          <a:prstGeom prst="rect">
            <a:avLst/>
          </a:prstGeom>
        </p:spPr>
      </p:pic>
      <p:sp>
        <p:nvSpPr>
          <p:cNvPr id="6" name="Content Placeholder 4"/>
          <p:cNvSpPr>
            <a:spLocks noGrp="1"/>
          </p:cNvSpPr>
          <p:nvPr>
            <p:ph idx="1"/>
          </p:nvPr>
        </p:nvSpPr>
        <p:spPr>
          <a:xfrm>
            <a:off x="2588538" y="2133600"/>
            <a:ext cx="8913078" cy="4535760"/>
          </a:xfrm>
        </p:spPr>
        <p:txBody>
          <a:bodyPr>
            <a:normAutofit fontScale="85000" lnSpcReduction="20000"/>
          </a:bodyPr>
          <a:lstStyle/>
          <a:p>
            <a:pPr marL="444500" indent="-350838" algn="just"/>
            <a:r>
              <a:rPr lang="en-US" sz="2100" dirty="0"/>
              <a:t>The Quiz game is considered to be the most important part of the </a:t>
            </a:r>
            <a:r>
              <a:rPr lang="en-US" sz="2100" dirty="0" smtClean="0"/>
              <a:t>application.</a:t>
            </a:r>
          </a:p>
          <a:p>
            <a:pPr marL="444500" indent="-350838" algn="just"/>
            <a:r>
              <a:rPr lang="en-US" sz="2100" dirty="0"/>
              <a:t>After pressing the Start button and prior beginning the game, users will watch a short video related to </a:t>
            </a:r>
            <a:r>
              <a:rPr lang="en-US" sz="2100" dirty="0" smtClean="0"/>
              <a:t>ecology.</a:t>
            </a:r>
          </a:p>
          <a:p>
            <a:pPr marL="444500" indent="-350838" algn="just"/>
            <a:r>
              <a:rPr lang="en-US" sz="2100" dirty="0"/>
              <a:t>Afterwards, another screen is loaded and the game begins</a:t>
            </a:r>
            <a:r>
              <a:rPr lang="en-US" sz="2100" dirty="0" smtClean="0"/>
              <a:t>.</a:t>
            </a:r>
          </a:p>
          <a:p>
            <a:pPr marL="444500" indent="-350838" algn="just"/>
            <a:r>
              <a:rPr lang="en-US" sz="2100" dirty="0"/>
              <a:t>B</a:t>
            </a:r>
            <a:r>
              <a:rPr lang="en-US" sz="2100" dirty="0" smtClean="0"/>
              <a:t>asic structure:</a:t>
            </a:r>
          </a:p>
          <a:p>
            <a:pPr marL="712788" indent="-268288" algn="just">
              <a:buFont typeface="Arial" panose="020B0604020202020204" pitchFamily="34" charset="0"/>
              <a:buChar char="•"/>
            </a:pPr>
            <a:r>
              <a:rPr lang="en-US" sz="2100" i="1" dirty="0" err="1" smtClean="0"/>
              <a:t>Question_Label</a:t>
            </a:r>
            <a:r>
              <a:rPr lang="en-US" sz="2100" dirty="0" smtClean="0"/>
              <a:t> </a:t>
            </a:r>
            <a:r>
              <a:rPr lang="en-US" sz="2100" dirty="0"/>
              <a:t>gets the content an element from the global </a:t>
            </a:r>
            <a:r>
              <a:rPr lang="en-US" sz="2100" i="1" dirty="0" err="1"/>
              <a:t>Question_list</a:t>
            </a:r>
            <a:r>
              <a:rPr lang="en-US" sz="2100" i="1" dirty="0"/>
              <a:t> </a:t>
            </a:r>
            <a:r>
              <a:rPr lang="en-US" sz="2100" dirty="0" smtClean="0"/>
              <a:t>component.</a:t>
            </a:r>
          </a:p>
          <a:p>
            <a:pPr marL="712788" indent="-268288" algn="just">
              <a:buFont typeface="Arial" panose="020B0604020202020204" pitchFamily="34" charset="0"/>
              <a:buChar char="•"/>
            </a:pPr>
            <a:r>
              <a:rPr lang="en-US" sz="2100" dirty="0"/>
              <a:t>T</a:t>
            </a:r>
            <a:r>
              <a:rPr lang="en-US" sz="2100" dirty="0" smtClean="0"/>
              <a:t>he </a:t>
            </a:r>
            <a:r>
              <a:rPr lang="en-US" sz="2100" dirty="0"/>
              <a:t>same applies for the </a:t>
            </a:r>
            <a:r>
              <a:rPr lang="en-US" sz="2100" i="1" dirty="0" err="1"/>
              <a:t>Answer_List</a:t>
            </a:r>
            <a:r>
              <a:rPr lang="en-US" sz="2100" i="1" dirty="0"/>
              <a:t> View </a:t>
            </a:r>
            <a:r>
              <a:rPr lang="en-US" sz="2100" dirty="0"/>
              <a:t>with the global </a:t>
            </a:r>
            <a:r>
              <a:rPr lang="en-US" sz="2100" i="1" dirty="0" err="1"/>
              <a:t>Multiple_choices</a:t>
            </a:r>
            <a:r>
              <a:rPr lang="en-US" sz="2100" dirty="0"/>
              <a:t>. </a:t>
            </a:r>
            <a:endParaRPr lang="en-US" sz="2100" dirty="0" smtClean="0"/>
          </a:p>
          <a:p>
            <a:pPr marL="712788" indent="-268288" algn="just">
              <a:buFont typeface="Arial" panose="020B0604020202020204" pitchFamily="34" charset="0"/>
              <a:buChar char="•"/>
            </a:pPr>
            <a:r>
              <a:rPr lang="en-US" sz="2100" i="1" dirty="0"/>
              <a:t>G</a:t>
            </a:r>
            <a:r>
              <a:rPr lang="en-US" sz="2100" i="1" dirty="0" smtClean="0"/>
              <a:t>lobal </a:t>
            </a:r>
            <a:r>
              <a:rPr lang="en-US" sz="2100" i="1" dirty="0"/>
              <a:t>index </a:t>
            </a:r>
            <a:r>
              <a:rPr lang="en-US" sz="2100" dirty="0"/>
              <a:t>variable is responsible for getting questions and multiple answers that match. </a:t>
            </a:r>
            <a:endParaRPr lang="en-US" sz="2100" dirty="0" smtClean="0"/>
          </a:p>
          <a:p>
            <a:pPr marL="712788" indent="-268288" algn="just">
              <a:buFont typeface="Arial" panose="020B0604020202020204" pitchFamily="34" charset="0"/>
              <a:buChar char="•"/>
            </a:pPr>
            <a:r>
              <a:rPr lang="en-US" sz="2100" dirty="0" smtClean="0"/>
              <a:t>The </a:t>
            </a:r>
            <a:r>
              <a:rPr lang="en-US" sz="2100" dirty="0"/>
              <a:t>answers are stored to another variable that has the form of a </a:t>
            </a:r>
            <a:r>
              <a:rPr lang="en-US" sz="2100" dirty="0" smtClean="0"/>
              <a:t>list.</a:t>
            </a:r>
          </a:p>
          <a:p>
            <a:pPr marL="712788" indent="-268288" algn="just">
              <a:buFont typeface="Arial" panose="020B0604020202020204" pitchFamily="34" charset="0"/>
              <a:buChar char="•"/>
            </a:pPr>
            <a:r>
              <a:rPr lang="en-US" sz="2100" dirty="0"/>
              <a:t>Finally, answers are send to an online server with the </a:t>
            </a:r>
            <a:r>
              <a:rPr lang="en-US" sz="2100" i="1" dirty="0"/>
              <a:t>call </a:t>
            </a:r>
            <a:r>
              <a:rPr lang="en-US" sz="2100" i="1" dirty="0" err="1"/>
              <a:t>Web_update.Post.Text</a:t>
            </a:r>
            <a:r>
              <a:rPr lang="en-US" sz="2100" i="1" dirty="0"/>
              <a:t> feature. </a:t>
            </a:r>
            <a:endParaRPr lang="en-US" sz="2100" dirty="0" smtClean="0"/>
          </a:p>
          <a:p>
            <a:pPr marL="712788" indent="-268288" algn="just">
              <a:buFont typeface="Arial" panose="020B0604020202020204" pitchFamily="34" charset="0"/>
              <a:buChar char="•"/>
            </a:pPr>
            <a:endParaRPr lang="en-US" sz="2000" dirty="0" smtClean="0"/>
          </a:p>
          <a:p>
            <a:pPr marL="93662" indent="0" algn="just">
              <a:buNone/>
            </a:pPr>
            <a:endParaRPr lang="el-GR" sz="2000" dirty="0"/>
          </a:p>
        </p:txBody>
      </p:sp>
    </p:spTree>
    <p:extLst>
      <p:ext uri="{BB962C8B-B14F-4D97-AF65-F5344CB8AC3E}">
        <p14:creationId xmlns:p14="http://schemas.microsoft.com/office/powerpoint/2010/main" val="913974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collaborative learning </a:t>
            </a:r>
            <a:r>
              <a:rPr lang="en-US" dirty="0" smtClean="0"/>
              <a:t>game</a:t>
            </a:r>
            <a:br>
              <a:rPr lang="en-US" dirty="0" smtClean="0"/>
            </a:br>
            <a:r>
              <a:rPr lang="en-US" dirty="0" smtClean="0"/>
              <a:t>for </a:t>
            </a:r>
            <a:r>
              <a:rPr lang="en-US" dirty="0"/>
              <a:t>mobile devices</a:t>
            </a:r>
            <a:endParaRPr lang="el-GR" dirty="0"/>
          </a:p>
        </p:txBody>
      </p:sp>
      <p:pic>
        <p:nvPicPr>
          <p:cNvPr id="5" name="Picture 4"/>
          <p:cNvPicPr>
            <a:picLocks noChangeAspect="1"/>
          </p:cNvPicPr>
          <p:nvPr/>
        </p:nvPicPr>
        <p:blipFill>
          <a:blip r:embed="rId2"/>
          <a:stretch>
            <a:fillRect/>
          </a:stretch>
        </p:blipFill>
        <p:spPr>
          <a:xfrm>
            <a:off x="9470029" y="444572"/>
            <a:ext cx="2033879" cy="1184228"/>
          </a:xfrm>
          <a:prstGeom prst="rect">
            <a:avLst/>
          </a:prstGeom>
        </p:spPr>
      </p:pic>
      <p:pic>
        <p:nvPicPr>
          <p:cNvPr id="4" name="Picture 3"/>
          <p:cNvPicPr>
            <a:picLocks noChangeAspect="1"/>
          </p:cNvPicPr>
          <p:nvPr/>
        </p:nvPicPr>
        <p:blipFill>
          <a:blip r:embed="rId3"/>
          <a:stretch>
            <a:fillRect/>
          </a:stretch>
        </p:blipFill>
        <p:spPr>
          <a:xfrm>
            <a:off x="1059960" y="1905000"/>
            <a:ext cx="5381181" cy="4683281"/>
          </a:xfrm>
          <a:prstGeom prst="rect">
            <a:avLst/>
          </a:prstGeom>
        </p:spPr>
      </p:pic>
      <p:pic>
        <p:nvPicPr>
          <p:cNvPr id="7" name="Picture 6"/>
          <p:cNvPicPr>
            <a:picLocks noChangeAspect="1"/>
          </p:cNvPicPr>
          <p:nvPr/>
        </p:nvPicPr>
        <p:blipFill>
          <a:blip r:embed="rId4"/>
          <a:stretch>
            <a:fillRect/>
          </a:stretch>
        </p:blipFill>
        <p:spPr>
          <a:xfrm>
            <a:off x="6441141" y="2114156"/>
            <a:ext cx="5472882" cy="4264969"/>
          </a:xfrm>
          <a:prstGeom prst="rect">
            <a:avLst/>
          </a:prstGeom>
        </p:spPr>
      </p:pic>
      <p:sp>
        <p:nvSpPr>
          <p:cNvPr id="8" name="Rectangle 7"/>
          <p:cNvSpPr/>
          <p:nvPr/>
        </p:nvSpPr>
        <p:spPr>
          <a:xfrm>
            <a:off x="4780198" y="6453342"/>
            <a:ext cx="2268570" cy="369332"/>
          </a:xfrm>
          <a:prstGeom prst="rect">
            <a:avLst/>
          </a:prstGeom>
        </p:spPr>
        <p:txBody>
          <a:bodyPr wrap="none">
            <a:spAutoFit/>
          </a:bodyPr>
          <a:lstStyle/>
          <a:p>
            <a:r>
              <a:rPr lang="en-US" dirty="0"/>
              <a:t>Quiz programming</a:t>
            </a:r>
            <a:endParaRPr lang="el-GR" dirty="0"/>
          </a:p>
        </p:txBody>
      </p:sp>
    </p:spTree>
    <p:extLst>
      <p:ext uri="{BB962C8B-B14F-4D97-AF65-F5344CB8AC3E}">
        <p14:creationId xmlns:p14="http://schemas.microsoft.com/office/powerpoint/2010/main" val="2133816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collaborative learning </a:t>
            </a:r>
            <a:r>
              <a:rPr lang="en-US" dirty="0" smtClean="0"/>
              <a:t>game</a:t>
            </a:r>
            <a:br>
              <a:rPr lang="en-US" dirty="0" smtClean="0"/>
            </a:br>
            <a:r>
              <a:rPr lang="en-US" dirty="0" smtClean="0"/>
              <a:t>for </a:t>
            </a:r>
            <a:r>
              <a:rPr lang="en-US" dirty="0"/>
              <a:t>mobile devices</a:t>
            </a:r>
            <a:endParaRPr lang="el-GR" dirty="0"/>
          </a:p>
        </p:txBody>
      </p:sp>
      <p:pic>
        <p:nvPicPr>
          <p:cNvPr id="5" name="Picture 4"/>
          <p:cNvPicPr>
            <a:picLocks noChangeAspect="1"/>
          </p:cNvPicPr>
          <p:nvPr/>
        </p:nvPicPr>
        <p:blipFill>
          <a:blip r:embed="rId2"/>
          <a:stretch>
            <a:fillRect/>
          </a:stretch>
        </p:blipFill>
        <p:spPr>
          <a:xfrm>
            <a:off x="9470029" y="444572"/>
            <a:ext cx="2033879" cy="1184228"/>
          </a:xfrm>
          <a:prstGeom prst="rect">
            <a:avLst/>
          </a:prstGeom>
        </p:spPr>
      </p:pic>
      <p:sp>
        <p:nvSpPr>
          <p:cNvPr id="6" name="Content Placeholder 4"/>
          <p:cNvSpPr>
            <a:spLocks noGrp="1"/>
          </p:cNvSpPr>
          <p:nvPr>
            <p:ph idx="1"/>
          </p:nvPr>
        </p:nvSpPr>
        <p:spPr>
          <a:xfrm>
            <a:off x="2588538" y="2133600"/>
            <a:ext cx="4215674" cy="4535760"/>
          </a:xfrm>
        </p:spPr>
        <p:txBody>
          <a:bodyPr>
            <a:normAutofit lnSpcReduction="10000"/>
          </a:bodyPr>
          <a:lstStyle/>
          <a:p>
            <a:pPr marL="363538" indent="-363538" algn="just"/>
            <a:r>
              <a:rPr lang="en-US" sz="2000" dirty="0"/>
              <a:t>To the first player of each team the questions, the multiple answers and a countdown clock are </a:t>
            </a:r>
            <a:r>
              <a:rPr lang="en-US" sz="2000" dirty="0" smtClean="0"/>
              <a:t>displayed.</a:t>
            </a:r>
          </a:p>
          <a:p>
            <a:pPr marL="363538" indent="-363538" algn="just"/>
            <a:r>
              <a:rPr lang="en-US" sz="2000" dirty="0" smtClean="0"/>
              <a:t>By </a:t>
            </a:r>
            <a:r>
              <a:rPr lang="en-US" sz="2000" dirty="0"/>
              <a:t>choosing one of the possible correct answers appears a notice which shows the selected answer that contains a textbox where the player has to justify the answer</a:t>
            </a:r>
            <a:r>
              <a:rPr lang="en-US" sz="2000" dirty="0" smtClean="0"/>
              <a:t>.</a:t>
            </a:r>
          </a:p>
          <a:p>
            <a:pPr marL="363538" indent="-363538" algn="just"/>
            <a:r>
              <a:rPr lang="en-US" sz="2000" dirty="0" smtClean="0"/>
              <a:t>The answer </a:t>
            </a:r>
            <a:r>
              <a:rPr lang="en-US" sz="2000" dirty="0"/>
              <a:t>and the justification are uploaded on the </a:t>
            </a:r>
            <a:r>
              <a:rPr lang="en-US" sz="2000" dirty="0" smtClean="0"/>
              <a:t>online server.</a:t>
            </a:r>
          </a:p>
          <a:p>
            <a:pPr marL="363538" indent="-363538" algn="just"/>
            <a:endParaRPr lang="en-US" sz="2000" dirty="0" smtClean="0"/>
          </a:p>
          <a:p>
            <a:pPr marL="93662" indent="0" algn="just">
              <a:buNone/>
            </a:pPr>
            <a:endParaRPr lang="el-GR" sz="2000" dirty="0"/>
          </a:p>
        </p:txBody>
      </p:sp>
      <p:pic>
        <p:nvPicPr>
          <p:cNvPr id="3" name="Picture 2"/>
          <p:cNvPicPr>
            <a:picLocks noChangeAspect="1"/>
          </p:cNvPicPr>
          <p:nvPr/>
        </p:nvPicPr>
        <p:blipFill>
          <a:blip r:embed="rId3"/>
          <a:stretch>
            <a:fillRect/>
          </a:stretch>
        </p:blipFill>
        <p:spPr>
          <a:xfrm>
            <a:off x="7534581" y="2084538"/>
            <a:ext cx="3209619" cy="4383497"/>
          </a:xfrm>
          <a:prstGeom prst="rect">
            <a:avLst/>
          </a:prstGeom>
        </p:spPr>
      </p:pic>
    </p:spTree>
    <p:extLst>
      <p:ext uri="{BB962C8B-B14F-4D97-AF65-F5344CB8AC3E}">
        <p14:creationId xmlns:p14="http://schemas.microsoft.com/office/powerpoint/2010/main" val="595467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collaborative learning </a:t>
            </a:r>
            <a:r>
              <a:rPr lang="en-US" dirty="0" smtClean="0"/>
              <a:t>game</a:t>
            </a:r>
            <a:br>
              <a:rPr lang="en-US" dirty="0" smtClean="0"/>
            </a:br>
            <a:r>
              <a:rPr lang="en-US" dirty="0" smtClean="0"/>
              <a:t>for </a:t>
            </a:r>
            <a:r>
              <a:rPr lang="en-US" dirty="0"/>
              <a:t>mobile devices</a:t>
            </a:r>
            <a:endParaRPr lang="el-GR" dirty="0"/>
          </a:p>
        </p:txBody>
      </p:sp>
      <p:pic>
        <p:nvPicPr>
          <p:cNvPr id="5" name="Picture 4"/>
          <p:cNvPicPr>
            <a:picLocks noChangeAspect="1"/>
          </p:cNvPicPr>
          <p:nvPr/>
        </p:nvPicPr>
        <p:blipFill>
          <a:blip r:embed="rId2"/>
          <a:stretch>
            <a:fillRect/>
          </a:stretch>
        </p:blipFill>
        <p:spPr>
          <a:xfrm>
            <a:off x="9470029" y="444572"/>
            <a:ext cx="2033879" cy="1184228"/>
          </a:xfrm>
          <a:prstGeom prst="rect">
            <a:avLst/>
          </a:prstGeom>
        </p:spPr>
      </p:pic>
      <p:sp>
        <p:nvSpPr>
          <p:cNvPr id="6" name="Content Placeholder 4"/>
          <p:cNvSpPr>
            <a:spLocks noGrp="1"/>
          </p:cNvSpPr>
          <p:nvPr>
            <p:ph idx="1"/>
          </p:nvPr>
        </p:nvSpPr>
        <p:spPr>
          <a:xfrm>
            <a:off x="2588538" y="2133600"/>
            <a:ext cx="4215674" cy="4535760"/>
          </a:xfrm>
        </p:spPr>
        <p:txBody>
          <a:bodyPr>
            <a:normAutofit/>
          </a:bodyPr>
          <a:lstStyle/>
          <a:p>
            <a:pPr marL="363538" indent="-363538" algn="just"/>
            <a:r>
              <a:rPr lang="en-US" sz="2000" dirty="0"/>
              <a:t>After finishing with the game, user has now access to a new screen which contains two buttons, </a:t>
            </a:r>
            <a:r>
              <a:rPr lang="en-US" sz="2000" i="1" dirty="0"/>
              <a:t>Correct Answers </a:t>
            </a:r>
            <a:r>
              <a:rPr lang="en-US" sz="2000" dirty="0"/>
              <a:t>and </a:t>
            </a:r>
            <a:r>
              <a:rPr lang="en-US" sz="2000" i="1" dirty="0"/>
              <a:t>Menu</a:t>
            </a:r>
            <a:r>
              <a:rPr lang="en-US" sz="2000" dirty="0"/>
              <a:t>. </a:t>
            </a:r>
            <a:endParaRPr lang="en-US" sz="2000" dirty="0" smtClean="0"/>
          </a:p>
          <a:p>
            <a:pPr marL="93662" indent="0" algn="just">
              <a:buNone/>
            </a:pPr>
            <a:endParaRPr lang="el-GR" sz="2000" dirty="0"/>
          </a:p>
        </p:txBody>
      </p:sp>
      <p:pic>
        <p:nvPicPr>
          <p:cNvPr id="4" name="Picture 3"/>
          <p:cNvPicPr>
            <a:picLocks noChangeAspect="1"/>
          </p:cNvPicPr>
          <p:nvPr/>
        </p:nvPicPr>
        <p:blipFill>
          <a:blip r:embed="rId3"/>
          <a:stretch>
            <a:fillRect/>
          </a:stretch>
        </p:blipFill>
        <p:spPr>
          <a:xfrm>
            <a:off x="7246467" y="2133600"/>
            <a:ext cx="3215345" cy="4347882"/>
          </a:xfrm>
          <a:prstGeom prst="rect">
            <a:avLst/>
          </a:prstGeom>
        </p:spPr>
      </p:pic>
    </p:spTree>
    <p:extLst>
      <p:ext uri="{BB962C8B-B14F-4D97-AF65-F5344CB8AC3E}">
        <p14:creationId xmlns:p14="http://schemas.microsoft.com/office/powerpoint/2010/main" val="2131140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collaborative learning </a:t>
            </a:r>
            <a:r>
              <a:rPr lang="en-US" dirty="0" smtClean="0"/>
              <a:t>game</a:t>
            </a:r>
            <a:br>
              <a:rPr lang="en-US" dirty="0" smtClean="0"/>
            </a:br>
            <a:r>
              <a:rPr lang="en-US" dirty="0" smtClean="0"/>
              <a:t>for </a:t>
            </a:r>
            <a:r>
              <a:rPr lang="en-US" dirty="0"/>
              <a:t>mobile devices</a:t>
            </a:r>
            <a:endParaRPr lang="el-GR" dirty="0"/>
          </a:p>
        </p:txBody>
      </p:sp>
      <p:pic>
        <p:nvPicPr>
          <p:cNvPr id="5" name="Picture 4"/>
          <p:cNvPicPr>
            <a:picLocks noChangeAspect="1"/>
          </p:cNvPicPr>
          <p:nvPr/>
        </p:nvPicPr>
        <p:blipFill>
          <a:blip r:embed="rId2"/>
          <a:stretch>
            <a:fillRect/>
          </a:stretch>
        </p:blipFill>
        <p:spPr>
          <a:xfrm>
            <a:off x="9470029" y="444572"/>
            <a:ext cx="2033879" cy="1184228"/>
          </a:xfrm>
          <a:prstGeom prst="rect">
            <a:avLst/>
          </a:prstGeom>
        </p:spPr>
      </p:pic>
      <p:sp>
        <p:nvSpPr>
          <p:cNvPr id="6" name="Content Placeholder 4"/>
          <p:cNvSpPr>
            <a:spLocks noGrp="1"/>
          </p:cNvSpPr>
          <p:nvPr>
            <p:ph idx="1"/>
          </p:nvPr>
        </p:nvSpPr>
        <p:spPr>
          <a:xfrm>
            <a:off x="2588538" y="2133600"/>
            <a:ext cx="4215674" cy="4535760"/>
          </a:xfrm>
        </p:spPr>
        <p:txBody>
          <a:bodyPr>
            <a:normAutofit fontScale="92500" lnSpcReduction="10000"/>
          </a:bodyPr>
          <a:lstStyle/>
          <a:p>
            <a:pPr marL="436562" indent="-342900" algn="just"/>
            <a:r>
              <a:rPr lang="en-US" sz="2000" dirty="0"/>
              <a:t>For the next players in the same group, the process is the same, except that when the questions and answers are show it is also displayed a notification that the question has already been answered by one or more team members</a:t>
            </a:r>
            <a:r>
              <a:rPr lang="en-US" sz="2000" dirty="0" smtClean="0"/>
              <a:t>.</a:t>
            </a:r>
          </a:p>
          <a:p>
            <a:pPr marL="436562" indent="-342900" algn="just"/>
            <a:r>
              <a:rPr lang="en-US" sz="2000" dirty="0"/>
              <a:t>At the same time, another button appears that enables the access to answers that other players have given, enhancing this way the collaboration between teammates.</a:t>
            </a:r>
            <a:endParaRPr lang="el-GR" sz="2000" dirty="0"/>
          </a:p>
        </p:txBody>
      </p:sp>
      <p:pic>
        <p:nvPicPr>
          <p:cNvPr id="3" name="Picture 2"/>
          <p:cNvPicPr>
            <a:picLocks noChangeAspect="1"/>
          </p:cNvPicPr>
          <p:nvPr/>
        </p:nvPicPr>
        <p:blipFill>
          <a:blip r:embed="rId3"/>
          <a:stretch>
            <a:fillRect/>
          </a:stretch>
        </p:blipFill>
        <p:spPr>
          <a:xfrm>
            <a:off x="7545774" y="2133600"/>
            <a:ext cx="3078423" cy="1864960"/>
          </a:xfrm>
          <a:prstGeom prst="rect">
            <a:avLst/>
          </a:prstGeom>
        </p:spPr>
      </p:pic>
      <p:pic>
        <p:nvPicPr>
          <p:cNvPr id="7" name="Picture 6"/>
          <p:cNvPicPr>
            <a:picLocks noChangeAspect="1"/>
          </p:cNvPicPr>
          <p:nvPr/>
        </p:nvPicPr>
        <p:blipFill>
          <a:blip r:embed="rId4"/>
          <a:stretch>
            <a:fillRect/>
          </a:stretch>
        </p:blipFill>
        <p:spPr>
          <a:xfrm>
            <a:off x="7545774" y="4227160"/>
            <a:ext cx="3078423" cy="1998828"/>
          </a:xfrm>
          <a:prstGeom prst="rect">
            <a:avLst/>
          </a:prstGeom>
        </p:spPr>
      </p:pic>
    </p:spTree>
    <p:extLst>
      <p:ext uri="{BB962C8B-B14F-4D97-AF65-F5344CB8AC3E}">
        <p14:creationId xmlns:p14="http://schemas.microsoft.com/office/powerpoint/2010/main" val="2884092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collaborative learning </a:t>
            </a:r>
            <a:r>
              <a:rPr lang="en-US" dirty="0" smtClean="0"/>
              <a:t>game</a:t>
            </a:r>
            <a:br>
              <a:rPr lang="en-US" dirty="0" smtClean="0"/>
            </a:br>
            <a:r>
              <a:rPr lang="en-US" dirty="0" smtClean="0"/>
              <a:t>for </a:t>
            </a:r>
            <a:r>
              <a:rPr lang="en-US" dirty="0"/>
              <a:t>mobile devices</a:t>
            </a:r>
            <a:endParaRPr lang="el-GR" dirty="0"/>
          </a:p>
        </p:txBody>
      </p:sp>
      <p:pic>
        <p:nvPicPr>
          <p:cNvPr id="5" name="Picture 4"/>
          <p:cNvPicPr>
            <a:picLocks noChangeAspect="1"/>
          </p:cNvPicPr>
          <p:nvPr/>
        </p:nvPicPr>
        <p:blipFill>
          <a:blip r:embed="rId2"/>
          <a:stretch>
            <a:fillRect/>
          </a:stretch>
        </p:blipFill>
        <p:spPr>
          <a:xfrm>
            <a:off x="9470029" y="444572"/>
            <a:ext cx="2033879" cy="1184228"/>
          </a:xfrm>
          <a:prstGeom prst="rect">
            <a:avLst/>
          </a:prstGeom>
        </p:spPr>
      </p:pic>
      <p:sp>
        <p:nvSpPr>
          <p:cNvPr id="6" name="Content Placeholder 4"/>
          <p:cNvSpPr>
            <a:spLocks noGrp="1"/>
          </p:cNvSpPr>
          <p:nvPr>
            <p:ph idx="1"/>
          </p:nvPr>
        </p:nvSpPr>
        <p:spPr>
          <a:xfrm>
            <a:off x="2588538" y="2133600"/>
            <a:ext cx="8913078" cy="4535760"/>
          </a:xfrm>
        </p:spPr>
        <p:txBody>
          <a:bodyPr>
            <a:normAutofit/>
          </a:bodyPr>
          <a:lstStyle/>
          <a:p>
            <a:pPr marL="444500" indent="-350838" algn="just"/>
            <a:r>
              <a:rPr lang="en-US" sz="2000" dirty="0"/>
              <a:t>Each group is set to consist of four people</a:t>
            </a:r>
            <a:r>
              <a:rPr lang="en-US" sz="2000" dirty="0" smtClean="0"/>
              <a:t>.</a:t>
            </a:r>
          </a:p>
          <a:p>
            <a:pPr marL="444500" indent="-350838" algn="just"/>
            <a:r>
              <a:rPr lang="en-US" sz="2000" dirty="0"/>
              <a:t>The forth member of each team has the most important role, and has to answer the questions really carefully, since these answers will be stored and finally evaluated from the teacher as the “team answers</a:t>
            </a:r>
            <a:r>
              <a:rPr lang="en-US" sz="2000" dirty="0" smtClean="0"/>
              <a:t>”.</a:t>
            </a:r>
          </a:p>
          <a:p>
            <a:pPr marL="444500" indent="-350838" algn="just"/>
            <a:r>
              <a:rPr lang="en-US" sz="2000" dirty="0"/>
              <a:t>For this player the replying procedure is the same, but after finishing the game the next screen contains one more button, Send, which is for emailing to the teacher that this team has answered the questions and is available for evaluation</a:t>
            </a:r>
            <a:r>
              <a:rPr lang="en-US" sz="2000" dirty="0" smtClean="0"/>
              <a:t>.</a:t>
            </a:r>
          </a:p>
          <a:p>
            <a:pPr marL="444500" indent="-350838" algn="just"/>
            <a:endParaRPr lang="en-US" sz="2000" dirty="0" smtClean="0"/>
          </a:p>
          <a:p>
            <a:pPr marL="93662" indent="0" algn="just">
              <a:buNone/>
            </a:pPr>
            <a:endParaRPr lang="el-GR" sz="2000" dirty="0"/>
          </a:p>
        </p:txBody>
      </p:sp>
    </p:spTree>
    <p:extLst>
      <p:ext uri="{BB962C8B-B14F-4D97-AF65-F5344CB8AC3E}">
        <p14:creationId xmlns:p14="http://schemas.microsoft.com/office/powerpoint/2010/main" val="656288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l-GR" dirty="0"/>
          </a:p>
        </p:txBody>
      </p:sp>
      <p:pic>
        <p:nvPicPr>
          <p:cNvPr id="5" name="Picture 4"/>
          <p:cNvPicPr>
            <a:picLocks noChangeAspect="1"/>
          </p:cNvPicPr>
          <p:nvPr/>
        </p:nvPicPr>
        <p:blipFill>
          <a:blip r:embed="rId2"/>
          <a:stretch>
            <a:fillRect/>
          </a:stretch>
        </p:blipFill>
        <p:spPr>
          <a:xfrm>
            <a:off x="9470029" y="444572"/>
            <a:ext cx="2033879" cy="1184228"/>
          </a:xfrm>
          <a:prstGeom prst="rect">
            <a:avLst/>
          </a:prstGeom>
        </p:spPr>
      </p:pic>
      <p:sp>
        <p:nvSpPr>
          <p:cNvPr id="6" name="Content Placeholder 4"/>
          <p:cNvSpPr>
            <a:spLocks noGrp="1"/>
          </p:cNvSpPr>
          <p:nvPr>
            <p:ph idx="1"/>
          </p:nvPr>
        </p:nvSpPr>
        <p:spPr>
          <a:xfrm>
            <a:off x="2588538" y="2133600"/>
            <a:ext cx="8913078" cy="4535760"/>
          </a:xfrm>
        </p:spPr>
        <p:txBody>
          <a:bodyPr>
            <a:normAutofit/>
          </a:bodyPr>
          <a:lstStyle/>
          <a:p>
            <a:pPr marL="444500" indent="-350838" algn="just"/>
            <a:r>
              <a:rPr lang="en-US" sz="2000" dirty="0" smtClean="0"/>
              <a:t>The </a:t>
            </a:r>
            <a:r>
              <a:rPr lang="en-US" sz="2000" dirty="0"/>
              <a:t>collaborative game </a:t>
            </a:r>
            <a:r>
              <a:rPr lang="en-US" sz="2000" dirty="0" smtClean="0"/>
              <a:t>application provides:</a:t>
            </a:r>
          </a:p>
          <a:p>
            <a:pPr marL="631825" indent="-268288" algn="just">
              <a:buFont typeface="Arial" panose="020B0604020202020204" pitchFamily="34" charset="0"/>
              <a:buChar char="•"/>
            </a:pPr>
            <a:r>
              <a:rPr lang="en-US" sz="2000" dirty="0" smtClean="0"/>
              <a:t>clustering </a:t>
            </a:r>
            <a:r>
              <a:rPr lang="en-US" sz="2000" dirty="0"/>
              <a:t>of class</a:t>
            </a:r>
            <a:r>
              <a:rPr lang="en-US" sz="2000" dirty="0" smtClean="0"/>
              <a:t>,</a:t>
            </a:r>
          </a:p>
          <a:p>
            <a:pPr marL="631825" indent="-268288" algn="just">
              <a:buFont typeface="Arial" panose="020B0604020202020204" pitchFamily="34" charset="0"/>
              <a:buChar char="•"/>
            </a:pPr>
            <a:r>
              <a:rPr lang="en-US" sz="2000" dirty="0" smtClean="0"/>
              <a:t>comfort </a:t>
            </a:r>
            <a:r>
              <a:rPr lang="en-US" sz="2000" dirty="0"/>
              <a:t>and convenience in handling, </a:t>
            </a:r>
            <a:endParaRPr lang="en-US" sz="2000" dirty="0" smtClean="0"/>
          </a:p>
          <a:p>
            <a:pPr marL="631825" indent="-268288" algn="just">
              <a:buFont typeface="Arial" panose="020B0604020202020204" pitchFamily="34" charset="0"/>
              <a:buChar char="•"/>
            </a:pPr>
            <a:r>
              <a:rPr lang="en-US" sz="2000" dirty="0" smtClean="0"/>
              <a:t>potential </a:t>
            </a:r>
            <a:r>
              <a:rPr lang="en-US" sz="2000" dirty="0"/>
              <a:t>justification of responses, </a:t>
            </a:r>
            <a:endParaRPr lang="en-US" sz="2000" dirty="0" smtClean="0"/>
          </a:p>
          <a:p>
            <a:pPr marL="631825" indent="-268288" algn="just">
              <a:buFont typeface="Arial" panose="020B0604020202020204" pitchFamily="34" charset="0"/>
              <a:buChar char="•"/>
            </a:pPr>
            <a:r>
              <a:rPr lang="en-US" sz="2000" dirty="0" smtClean="0"/>
              <a:t>possibility </a:t>
            </a:r>
            <a:r>
              <a:rPr lang="en-US" sz="2000" dirty="0"/>
              <a:t>of communication with the teacher, </a:t>
            </a:r>
            <a:endParaRPr lang="en-US" sz="2000" dirty="0" smtClean="0"/>
          </a:p>
          <a:p>
            <a:pPr marL="631825" indent="-268288" algn="just">
              <a:buFont typeface="Arial" panose="020B0604020202020204" pitchFamily="34" charset="0"/>
              <a:buChar char="•"/>
            </a:pPr>
            <a:r>
              <a:rPr lang="en-US" sz="2000" dirty="0" smtClean="0"/>
              <a:t>visibility </a:t>
            </a:r>
            <a:r>
              <a:rPr lang="en-US" sz="2000" dirty="0"/>
              <a:t>of score of each </a:t>
            </a:r>
            <a:r>
              <a:rPr lang="en-US" sz="2000" dirty="0" smtClean="0"/>
              <a:t>team,</a:t>
            </a:r>
          </a:p>
          <a:p>
            <a:pPr marL="631825" indent="-268288" algn="just">
              <a:buFont typeface="Arial" panose="020B0604020202020204" pitchFamily="34" charset="0"/>
              <a:buChar char="•"/>
            </a:pPr>
            <a:r>
              <a:rPr lang="en-US" sz="2000" dirty="0" smtClean="0"/>
              <a:t>additional </a:t>
            </a:r>
            <a:r>
              <a:rPr lang="en-US" sz="2000" dirty="0"/>
              <a:t>incentives for exploring the book with the use of </a:t>
            </a:r>
            <a:r>
              <a:rPr lang="en-US" sz="2000" dirty="0" smtClean="0"/>
              <a:t>AR,</a:t>
            </a:r>
          </a:p>
          <a:p>
            <a:pPr marL="631825" indent="-268288" algn="just">
              <a:buFont typeface="Arial" panose="020B0604020202020204" pitchFamily="34" charset="0"/>
              <a:buChar char="•"/>
            </a:pPr>
            <a:r>
              <a:rPr lang="en-US" sz="2000" dirty="0" smtClean="0"/>
              <a:t>(for the teacher) the </a:t>
            </a:r>
            <a:r>
              <a:rPr lang="en-US" sz="2000" dirty="0"/>
              <a:t>direct monitoring of test progress for each student or each team, at any time or </a:t>
            </a:r>
            <a:r>
              <a:rPr lang="en-US" sz="2000" dirty="0" smtClean="0"/>
              <a:t>place, </a:t>
            </a:r>
          </a:p>
          <a:p>
            <a:pPr marL="631825" indent="-268288" algn="just">
              <a:buFont typeface="Arial" panose="020B0604020202020204" pitchFamily="34" charset="0"/>
              <a:buChar char="•"/>
            </a:pPr>
            <a:r>
              <a:rPr lang="en-US" sz="2000" dirty="0" smtClean="0"/>
              <a:t>low cost.</a:t>
            </a:r>
          </a:p>
          <a:p>
            <a:pPr marL="631825" indent="-268288" algn="just">
              <a:buFont typeface="Arial" panose="020B0604020202020204" pitchFamily="34" charset="0"/>
              <a:buChar char="•"/>
            </a:pPr>
            <a:endParaRPr lang="en-US" sz="2000" dirty="0" smtClean="0"/>
          </a:p>
          <a:p>
            <a:pPr marL="631825" indent="-268288" algn="just">
              <a:buFont typeface="Arial" panose="020B0604020202020204" pitchFamily="34" charset="0"/>
              <a:buChar char="•"/>
            </a:pPr>
            <a:endParaRPr lang="en-US" sz="2000" dirty="0" smtClean="0"/>
          </a:p>
          <a:p>
            <a:pPr marL="363537" indent="0" algn="just">
              <a:buNone/>
            </a:pPr>
            <a:endParaRPr lang="en-US" sz="2000" dirty="0" smtClean="0"/>
          </a:p>
          <a:p>
            <a:pPr marL="93662" indent="0" algn="just">
              <a:buNone/>
            </a:pPr>
            <a:endParaRPr lang="el-GR" sz="2000" dirty="0"/>
          </a:p>
        </p:txBody>
      </p:sp>
    </p:spTree>
    <p:extLst>
      <p:ext uri="{BB962C8B-B14F-4D97-AF65-F5344CB8AC3E}">
        <p14:creationId xmlns:p14="http://schemas.microsoft.com/office/powerpoint/2010/main" val="2265884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l-GR" dirty="0"/>
          </a:p>
        </p:txBody>
      </p:sp>
      <p:sp>
        <p:nvSpPr>
          <p:cNvPr id="3" name="Content Placeholder 2"/>
          <p:cNvSpPr>
            <a:spLocks noGrp="1"/>
          </p:cNvSpPr>
          <p:nvPr>
            <p:ph idx="1"/>
          </p:nvPr>
        </p:nvSpPr>
        <p:spPr>
          <a:xfrm>
            <a:off x="2590126" y="1628800"/>
            <a:ext cx="8913078" cy="4282422"/>
          </a:xfrm>
        </p:spPr>
        <p:txBody>
          <a:bodyPr>
            <a:normAutofit/>
          </a:bodyPr>
          <a:lstStyle/>
          <a:p>
            <a:pPr marL="0" indent="0">
              <a:buNone/>
            </a:pPr>
            <a:r>
              <a:rPr lang="en-US" sz="2400" dirty="0"/>
              <a:t>We present:</a:t>
            </a:r>
          </a:p>
          <a:p>
            <a:r>
              <a:rPr lang="en-US" sz="2400" dirty="0" smtClean="0"/>
              <a:t>A description of educational technology.</a:t>
            </a:r>
          </a:p>
          <a:p>
            <a:r>
              <a:rPr lang="en-US" sz="2400" dirty="0" smtClean="0"/>
              <a:t>A description of collaborative learning. </a:t>
            </a:r>
          </a:p>
          <a:p>
            <a:r>
              <a:rPr lang="en-US" sz="2400" dirty="0" smtClean="0"/>
              <a:t>Learning via mobile devices.</a:t>
            </a:r>
            <a:endParaRPr lang="en-US" sz="2400" dirty="0"/>
          </a:p>
          <a:p>
            <a:r>
              <a:rPr lang="en-US" sz="2400" dirty="0" smtClean="0"/>
              <a:t>Design and development of a collaborative learning game for mobile devices.</a:t>
            </a:r>
          </a:p>
          <a:p>
            <a:endParaRPr lang="el-GR" sz="2400" dirty="0"/>
          </a:p>
        </p:txBody>
      </p:sp>
      <p:pic>
        <p:nvPicPr>
          <p:cNvPr id="5" name="Picture 4"/>
          <p:cNvPicPr>
            <a:picLocks noChangeAspect="1"/>
          </p:cNvPicPr>
          <p:nvPr/>
        </p:nvPicPr>
        <p:blipFill>
          <a:blip r:embed="rId2"/>
          <a:stretch>
            <a:fillRect/>
          </a:stretch>
        </p:blipFill>
        <p:spPr>
          <a:xfrm>
            <a:off x="9470029" y="444572"/>
            <a:ext cx="2033879" cy="1184228"/>
          </a:xfrm>
          <a:prstGeom prst="rect">
            <a:avLst/>
          </a:prstGeom>
        </p:spPr>
      </p:pic>
    </p:spTree>
    <p:extLst>
      <p:ext uri="{BB962C8B-B14F-4D97-AF65-F5344CB8AC3E}">
        <p14:creationId xmlns:p14="http://schemas.microsoft.com/office/powerpoint/2010/main" val="1577515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l-GR" dirty="0"/>
          </a:p>
        </p:txBody>
      </p:sp>
      <p:pic>
        <p:nvPicPr>
          <p:cNvPr id="5" name="Picture 4"/>
          <p:cNvPicPr>
            <a:picLocks noChangeAspect="1"/>
          </p:cNvPicPr>
          <p:nvPr/>
        </p:nvPicPr>
        <p:blipFill>
          <a:blip r:embed="rId2"/>
          <a:stretch>
            <a:fillRect/>
          </a:stretch>
        </p:blipFill>
        <p:spPr>
          <a:xfrm>
            <a:off x="9470029" y="444572"/>
            <a:ext cx="2033879" cy="1184228"/>
          </a:xfrm>
          <a:prstGeom prst="rect">
            <a:avLst/>
          </a:prstGeom>
        </p:spPr>
      </p:pic>
      <p:sp>
        <p:nvSpPr>
          <p:cNvPr id="6" name="Content Placeholder 4"/>
          <p:cNvSpPr>
            <a:spLocks noGrp="1"/>
          </p:cNvSpPr>
          <p:nvPr>
            <p:ph idx="1"/>
          </p:nvPr>
        </p:nvSpPr>
        <p:spPr>
          <a:xfrm>
            <a:off x="2588538" y="2133600"/>
            <a:ext cx="8913078" cy="4535760"/>
          </a:xfrm>
        </p:spPr>
        <p:txBody>
          <a:bodyPr>
            <a:normAutofit/>
          </a:bodyPr>
          <a:lstStyle/>
          <a:p>
            <a:pPr marL="444500" indent="-350838" algn="just"/>
            <a:r>
              <a:rPr lang="en-US" sz="2000" dirty="0" smtClean="0"/>
              <a:t>Limitations:</a:t>
            </a:r>
          </a:p>
          <a:p>
            <a:pPr marL="712788" indent="-268288" algn="just">
              <a:buFont typeface="Arial" panose="020B0604020202020204" pitchFamily="34" charset="0"/>
              <a:buChar char="•"/>
            </a:pPr>
            <a:r>
              <a:rPr lang="en-US" sz="2000" dirty="0"/>
              <a:t>the application has not yet been tested under real </a:t>
            </a:r>
            <a:r>
              <a:rPr lang="en-US" sz="2000" dirty="0" smtClean="0"/>
              <a:t>conditions,</a:t>
            </a:r>
          </a:p>
          <a:p>
            <a:pPr marL="712788" indent="-268288" algn="just">
              <a:buFont typeface="Arial" panose="020B0604020202020204" pitchFamily="34" charset="0"/>
              <a:buChar char="•"/>
            </a:pPr>
            <a:r>
              <a:rPr lang="en-US" sz="2000" dirty="0"/>
              <a:t>there cannot be a solid statement upon its </a:t>
            </a:r>
            <a:r>
              <a:rPr lang="en-US" sz="2000" dirty="0" smtClean="0"/>
              <a:t>use.</a:t>
            </a:r>
          </a:p>
          <a:p>
            <a:pPr marL="444500" lvl="0" indent="-350838" algn="just">
              <a:buClr>
                <a:srgbClr val="A53010"/>
              </a:buClr>
            </a:pPr>
            <a:r>
              <a:rPr lang="en-US" sz="2000" dirty="0" smtClean="0">
                <a:solidFill>
                  <a:prstClr val="black">
                    <a:lumMod val="75000"/>
                    <a:lumOff val="25000"/>
                  </a:prstClr>
                </a:solidFill>
              </a:rPr>
              <a:t>Further research:</a:t>
            </a:r>
            <a:endParaRPr lang="en-US" sz="2000" dirty="0">
              <a:solidFill>
                <a:prstClr val="black">
                  <a:lumMod val="75000"/>
                  <a:lumOff val="25000"/>
                </a:prstClr>
              </a:solidFill>
            </a:endParaRPr>
          </a:p>
          <a:p>
            <a:pPr marL="631825" indent="-268288" algn="just">
              <a:buFont typeface="Arial" panose="020B0604020202020204" pitchFamily="34" charset="0"/>
              <a:buChar char="•"/>
            </a:pPr>
            <a:r>
              <a:rPr lang="en-US" sz="2000" dirty="0"/>
              <a:t>explore the usability of the application with the conduction of a </a:t>
            </a:r>
            <a:r>
              <a:rPr lang="en-US" sz="2000" dirty="0" smtClean="0"/>
              <a:t>study,</a:t>
            </a:r>
          </a:p>
          <a:p>
            <a:pPr marL="631825" indent="-268288" algn="just">
              <a:buFont typeface="Arial" panose="020B0604020202020204" pitchFamily="34" charset="0"/>
              <a:buChar char="•"/>
            </a:pPr>
            <a:r>
              <a:rPr lang="en-US" sz="2000" dirty="0"/>
              <a:t>incorporation of other features like: </a:t>
            </a:r>
            <a:r>
              <a:rPr lang="en-US" sz="2000" dirty="0" smtClean="0"/>
              <a:t>a) importing </a:t>
            </a:r>
            <a:r>
              <a:rPr lang="en-US" sz="2000" dirty="0"/>
              <a:t>questions from the database to the application in order to be used as a weekly test, </a:t>
            </a:r>
            <a:r>
              <a:rPr lang="en-US" sz="2000" dirty="0" smtClean="0"/>
              <a:t>b) the </a:t>
            </a:r>
            <a:r>
              <a:rPr lang="en-US" sz="2000" dirty="0"/>
              <a:t>ability to store, long-termly, results for comparing them at the end of each year and determine the progress and </a:t>
            </a:r>
            <a:r>
              <a:rPr lang="en-US" sz="2000" dirty="0" smtClean="0"/>
              <a:t>c) the </a:t>
            </a:r>
            <a:r>
              <a:rPr lang="en-US" sz="2000" dirty="0"/>
              <a:t>extension of the method to other school </a:t>
            </a:r>
            <a:r>
              <a:rPr lang="en-US" sz="2000" dirty="0" smtClean="0"/>
              <a:t>courses.</a:t>
            </a:r>
          </a:p>
          <a:p>
            <a:pPr marL="631825" indent="-268288" algn="just">
              <a:buFont typeface="Arial" panose="020B0604020202020204" pitchFamily="34" charset="0"/>
              <a:buChar char="•"/>
            </a:pPr>
            <a:endParaRPr lang="en-US" sz="2000" dirty="0" smtClean="0"/>
          </a:p>
          <a:p>
            <a:pPr marL="363537" indent="0" algn="just">
              <a:buNone/>
            </a:pPr>
            <a:endParaRPr lang="en-US" sz="2000" dirty="0" smtClean="0"/>
          </a:p>
          <a:p>
            <a:pPr marL="93662" indent="0" algn="just">
              <a:buNone/>
            </a:pPr>
            <a:endParaRPr lang="el-GR" sz="2000" dirty="0"/>
          </a:p>
        </p:txBody>
      </p:sp>
    </p:spTree>
    <p:extLst>
      <p:ext uri="{BB962C8B-B14F-4D97-AF65-F5344CB8AC3E}">
        <p14:creationId xmlns:p14="http://schemas.microsoft.com/office/powerpoint/2010/main" val="1348416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l-GR" dirty="0"/>
          </a:p>
        </p:txBody>
      </p:sp>
      <p:pic>
        <p:nvPicPr>
          <p:cNvPr id="5" name="Picture 4"/>
          <p:cNvPicPr>
            <a:picLocks noChangeAspect="1"/>
          </p:cNvPicPr>
          <p:nvPr/>
        </p:nvPicPr>
        <p:blipFill>
          <a:blip r:embed="rId2"/>
          <a:stretch>
            <a:fillRect/>
          </a:stretch>
        </p:blipFill>
        <p:spPr>
          <a:xfrm>
            <a:off x="9470029" y="444572"/>
            <a:ext cx="2033879" cy="1184228"/>
          </a:xfrm>
          <a:prstGeom prst="rect">
            <a:avLst/>
          </a:prstGeom>
        </p:spPr>
      </p:pic>
      <p:sp>
        <p:nvSpPr>
          <p:cNvPr id="6" name="Content Placeholder 4"/>
          <p:cNvSpPr>
            <a:spLocks noGrp="1"/>
          </p:cNvSpPr>
          <p:nvPr>
            <p:ph idx="1"/>
          </p:nvPr>
        </p:nvSpPr>
        <p:spPr>
          <a:xfrm>
            <a:off x="2588538" y="2133600"/>
            <a:ext cx="8913078" cy="4535760"/>
          </a:xfrm>
        </p:spPr>
        <p:txBody>
          <a:bodyPr>
            <a:normAutofit/>
          </a:bodyPr>
          <a:lstStyle/>
          <a:p>
            <a:pPr marL="444500" indent="-350838" algn="just"/>
            <a:r>
              <a:rPr lang="en-US" sz="2000" dirty="0" smtClean="0"/>
              <a:t>The </a:t>
            </a:r>
            <a:r>
              <a:rPr lang="en-US" sz="2000" dirty="0"/>
              <a:t>use of mobile devices combined with collaborative educational applications that interact with the learning material, allow for an education without the limitation of space or time, which manage to assist the students and especially students with learning difficulties or special </a:t>
            </a:r>
            <a:r>
              <a:rPr lang="en-US" sz="2000" dirty="0" smtClean="0"/>
              <a:t>needs.</a:t>
            </a:r>
          </a:p>
          <a:p>
            <a:pPr marL="631825" indent="-268288" algn="just">
              <a:buFont typeface="Arial" panose="020B0604020202020204" pitchFamily="34" charset="0"/>
              <a:buChar char="•"/>
            </a:pPr>
            <a:endParaRPr lang="en-US" sz="2000" dirty="0" smtClean="0"/>
          </a:p>
          <a:p>
            <a:pPr marL="363537" indent="0" algn="just">
              <a:buNone/>
            </a:pPr>
            <a:endParaRPr lang="en-US" sz="2000" dirty="0" smtClean="0"/>
          </a:p>
          <a:p>
            <a:pPr marL="93662" indent="0" algn="just">
              <a:buNone/>
            </a:pPr>
            <a:endParaRPr lang="el-GR" sz="2000" dirty="0"/>
          </a:p>
        </p:txBody>
      </p:sp>
    </p:spTree>
    <p:extLst>
      <p:ext uri="{BB962C8B-B14F-4D97-AF65-F5344CB8AC3E}">
        <p14:creationId xmlns:p14="http://schemas.microsoft.com/office/powerpoint/2010/main" val="2939770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3838" y="565818"/>
            <a:ext cx="8909366" cy="1280890"/>
          </a:xfrm>
        </p:spPr>
        <p:txBody>
          <a:bodyPr>
            <a:noAutofit/>
          </a:bodyPr>
          <a:lstStyle/>
          <a:p>
            <a:r>
              <a:rPr lang="en-US" sz="3600" dirty="0"/>
              <a:t>Q &amp; A</a:t>
            </a:r>
            <a:endParaRPr lang="el-GR" sz="3600" dirty="0"/>
          </a:p>
        </p:txBody>
      </p:sp>
      <p:sp>
        <p:nvSpPr>
          <p:cNvPr id="9" name="Content Placeholder 8"/>
          <p:cNvSpPr>
            <a:spLocks noGrp="1"/>
          </p:cNvSpPr>
          <p:nvPr>
            <p:ph idx="1"/>
          </p:nvPr>
        </p:nvSpPr>
        <p:spPr>
          <a:xfrm>
            <a:off x="4251467" y="6021288"/>
            <a:ext cx="5594106" cy="648072"/>
          </a:xfrm>
        </p:spPr>
        <p:txBody>
          <a:bodyPr>
            <a:normAutofit/>
          </a:bodyPr>
          <a:lstStyle/>
          <a:p>
            <a:pPr marL="0" indent="0" algn="ctr">
              <a:buNone/>
            </a:pPr>
            <a:r>
              <a:rPr lang="en-US" sz="2400" dirty="0"/>
              <a:t>Thank you for your attention.</a:t>
            </a:r>
            <a:endParaRPr lang="el-GR" sz="2400" dirty="0"/>
          </a:p>
        </p:txBody>
      </p:sp>
      <p:pic>
        <p:nvPicPr>
          <p:cNvPr id="10" name="Picture 9"/>
          <p:cNvPicPr>
            <a:picLocks noChangeAspect="1"/>
          </p:cNvPicPr>
          <p:nvPr/>
        </p:nvPicPr>
        <p:blipFill>
          <a:blip r:embed="rId2"/>
          <a:stretch>
            <a:fillRect/>
          </a:stretch>
        </p:blipFill>
        <p:spPr>
          <a:xfrm>
            <a:off x="5179298" y="1709470"/>
            <a:ext cx="3738444" cy="4219332"/>
          </a:xfrm>
          <a:prstGeom prst="rect">
            <a:avLst/>
          </a:prstGeom>
        </p:spPr>
      </p:pic>
      <p:pic>
        <p:nvPicPr>
          <p:cNvPr id="3" name="Picture 2"/>
          <p:cNvPicPr>
            <a:picLocks noChangeAspect="1"/>
          </p:cNvPicPr>
          <p:nvPr/>
        </p:nvPicPr>
        <p:blipFill>
          <a:blip r:embed="rId3"/>
          <a:stretch>
            <a:fillRect/>
          </a:stretch>
        </p:blipFill>
        <p:spPr>
          <a:xfrm>
            <a:off x="9340270" y="526743"/>
            <a:ext cx="2036240" cy="1182727"/>
          </a:xfrm>
          <a:prstGeom prst="rect">
            <a:avLst/>
          </a:prstGeom>
        </p:spPr>
      </p:pic>
    </p:spTree>
    <p:extLst>
      <p:ext uri="{BB962C8B-B14F-4D97-AF65-F5344CB8AC3E}">
        <p14:creationId xmlns:p14="http://schemas.microsoft.com/office/powerpoint/2010/main" val="378017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Educational Technology</a:t>
            </a:r>
            <a:endParaRPr lang="el-GR" dirty="0"/>
          </a:p>
        </p:txBody>
      </p:sp>
      <p:sp>
        <p:nvSpPr>
          <p:cNvPr id="3" name="Content Placeholder 2"/>
          <p:cNvSpPr>
            <a:spLocks noGrp="1"/>
          </p:cNvSpPr>
          <p:nvPr>
            <p:ph idx="1"/>
          </p:nvPr>
        </p:nvSpPr>
        <p:spPr>
          <a:xfrm>
            <a:off x="2590126" y="1628800"/>
            <a:ext cx="8913078" cy="4282422"/>
          </a:xfrm>
        </p:spPr>
        <p:txBody>
          <a:bodyPr>
            <a:normAutofit fontScale="85000" lnSpcReduction="10000"/>
          </a:bodyPr>
          <a:lstStyle/>
          <a:p>
            <a:pPr algn="just"/>
            <a:r>
              <a:rPr lang="en-US" sz="2400" dirty="0"/>
              <a:t>Association of Educational Communications and Technology (AECT</a:t>
            </a:r>
            <a:r>
              <a:rPr lang="en-US" sz="2400" dirty="0" smtClean="0"/>
              <a:t>): </a:t>
            </a:r>
            <a:r>
              <a:rPr lang="en-US" sz="2400" i="1" dirty="0"/>
              <a:t>“A systematic process involving materials, theories, human resources and knowledge for solving educational </a:t>
            </a:r>
            <a:r>
              <a:rPr lang="en-US" sz="2400" i="1" dirty="0" smtClean="0"/>
              <a:t>problems </a:t>
            </a:r>
            <a:r>
              <a:rPr lang="en-US" sz="2400" i="1" dirty="0"/>
              <a:t>and improve </a:t>
            </a:r>
            <a:r>
              <a:rPr lang="en-US" sz="2400" i="1" dirty="0" smtClean="0"/>
              <a:t>learning”.</a:t>
            </a:r>
          </a:p>
          <a:p>
            <a:pPr algn="just"/>
            <a:r>
              <a:rPr lang="en-US" sz="2400" dirty="0"/>
              <a:t>Advantages</a:t>
            </a:r>
            <a:r>
              <a:rPr lang="en-US" sz="2400" i="1" dirty="0"/>
              <a:t>:</a:t>
            </a:r>
          </a:p>
          <a:p>
            <a:pPr marL="712788" indent="-174625" algn="just">
              <a:buFont typeface="Arial" panose="020B0604020202020204" pitchFamily="34" charset="0"/>
              <a:buChar char="•"/>
            </a:pPr>
            <a:r>
              <a:rPr lang="en-US" sz="2400" dirty="0" smtClean="0"/>
              <a:t>Use </a:t>
            </a:r>
            <a:r>
              <a:rPr lang="en-US" sz="2400" dirty="0"/>
              <a:t>the Internet as a source of knowledge and </a:t>
            </a:r>
            <a:r>
              <a:rPr lang="en-US" sz="2400" dirty="0" smtClean="0"/>
              <a:t>communication.</a:t>
            </a:r>
            <a:endParaRPr lang="en-US" sz="2400" dirty="0"/>
          </a:p>
          <a:p>
            <a:pPr marL="712788" indent="-174625" algn="just">
              <a:buFont typeface="Arial" panose="020B0604020202020204" pitchFamily="34" charset="0"/>
              <a:buChar char="•"/>
            </a:pPr>
            <a:r>
              <a:rPr lang="en-US" sz="2400" dirty="0" smtClean="0"/>
              <a:t>Opportunities </a:t>
            </a:r>
            <a:r>
              <a:rPr lang="en-US" sz="2400" dirty="0"/>
              <a:t>for information and shaping attitudes and perceptions about the </a:t>
            </a:r>
            <a:r>
              <a:rPr lang="en-US" sz="2400" dirty="0" smtClean="0"/>
              <a:t>world.</a:t>
            </a:r>
            <a:endParaRPr lang="en-US" sz="2400" dirty="0"/>
          </a:p>
          <a:p>
            <a:pPr algn="just"/>
            <a:r>
              <a:rPr lang="en-US" sz="2400" dirty="0"/>
              <a:t>Disadvantages:</a:t>
            </a:r>
          </a:p>
          <a:p>
            <a:pPr marL="712788" indent="-174625" algn="just">
              <a:buFont typeface="Arial" panose="020B0604020202020204" pitchFamily="34" charset="0"/>
              <a:buChar char="•"/>
            </a:pPr>
            <a:r>
              <a:rPr lang="en-US" sz="2400" dirty="0" smtClean="0"/>
              <a:t>Absorption </a:t>
            </a:r>
            <a:r>
              <a:rPr lang="en-US" sz="2400" dirty="0"/>
              <a:t>of </a:t>
            </a:r>
            <a:r>
              <a:rPr lang="en-US" sz="2400" dirty="0" smtClean="0"/>
              <a:t>attention</a:t>
            </a:r>
          </a:p>
          <a:p>
            <a:pPr marL="712788" indent="-174625" algn="just">
              <a:buFont typeface="Arial" panose="020B0604020202020204" pitchFamily="34" charset="0"/>
              <a:buChar char="•"/>
            </a:pPr>
            <a:r>
              <a:rPr lang="en-US" sz="2400" dirty="0" smtClean="0"/>
              <a:t>Social </a:t>
            </a:r>
            <a:r>
              <a:rPr lang="en-US" sz="2400" dirty="0"/>
              <a:t>isolation and sense of dependence</a:t>
            </a:r>
          </a:p>
          <a:p>
            <a:pPr marL="712788" indent="-174625" algn="just">
              <a:buFont typeface="Arial" panose="020B0604020202020204" pitchFamily="34" charset="0"/>
              <a:buChar char="•"/>
            </a:pPr>
            <a:r>
              <a:rPr lang="en-US" sz="2400" dirty="0" smtClean="0"/>
              <a:t>Reduce </a:t>
            </a:r>
            <a:r>
              <a:rPr lang="en-US" sz="2400" dirty="0"/>
              <a:t>confidence</a:t>
            </a:r>
            <a:endParaRPr lang="el-GR" sz="2400" dirty="0"/>
          </a:p>
        </p:txBody>
      </p:sp>
      <p:pic>
        <p:nvPicPr>
          <p:cNvPr id="5" name="Picture 4"/>
          <p:cNvPicPr>
            <a:picLocks noChangeAspect="1"/>
          </p:cNvPicPr>
          <p:nvPr/>
        </p:nvPicPr>
        <p:blipFill>
          <a:blip r:embed="rId2"/>
          <a:stretch>
            <a:fillRect/>
          </a:stretch>
        </p:blipFill>
        <p:spPr>
          <a:xfrm>
            <a:off x="9470029" y="444572"/>
            <a:ext cx="2033879" cy="1184228"/>
          </a:xfrm>
          <a:prstGeom prst="rect">
            <a:avLst/>
          </a:prstGeom>
        </p:spPr>
      </p:pic>
    </p:spTree>
    <p:extLst>
      <p:ext uri="{BB962C8B-B14F-4D97-AF65-F5344CB8AC3E}">
        <p14:creationId xmlns:p14="http://schemas.microsoft.com/office/powerpoint/2010/main" val="3385943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Collaborative Learning</a:t>
            </a:r>
            <a:endParaRPr lang="el-GR" dirty="0"/>
          </a:p>
        </p:txBody>
      </p:sp>
      <p:sp>
        <p:nvSpPr>
          <p:cNvPr id="3" name="Content Placeholder 2"/>
          <p:cNvSpPr>
            <a:spLocks noGrp="1"/>
          </p:cNvSpPr>
          <p:nvPr>
            <p:ph idx="1"/>
          </p:nvPr>
        </p:nvSpPr>
        <p:spPr>
          <a:xfrm>
            <a:off x="2590126" y="1628800"/>
            <a:ext cx="8913078" cy="5121624"/>
          </a:xfrm>
        </p:spPr>
        <p:txBody>
          <a:bodyPr>
            <a:normAutofit/>
          </a:bodyPr>
          <a:lstStyle/>
          <a:p>
            <a:pPr algn="just"/>
            <a:r>
              <a:rPr lang="en-US" sz="2000" dirty="0"/>
              <a:t>In the mid-1960s, the collaborative learning method was relatively unknown and largely ignored by teachers</a:t>
            </a:r>
            <a:r>
              <a:rPr lang="en-US" sz="2000" dirty="0" smtClean="0"/>
              <a:t>.</a:t>
            </a:r>
          </a:p>
          <a:p>
            <a:pPr algn="just"/>
            <a:r>
              <a:rPr lang="en-US" sz="2000" dirty="0"/>
              <a:t>Collaborative learning has become an accepted and often preferable educational process at all levels of </a:t>
            </a:r>
            <a:r>
              <a:rPr lang="en-US" sz="2000" dirty="0" smtClean="0"/>
              <a:t>education.</a:t>
            </a:r>
          </a:p>
          <a:p>
            <a:pPr algn="just"/>
            <a:r>
              <a:rPr lang="en-US" sz="2000" i="1" dirty="0" smtClean="0"/>
              <a:t>“A </a:t>
            </a:r>
            <a:r>
              <a:rPr lang="en-US" sz="2000" i="1" dirty="0"/>
              <a:t>learning system that allows small heterogeneous groups to work collectively in order to accomplish their goals and succeed when the team </a:t>
            </a:r>
            <a:r>
              <a:rPr lang="en-US" sz="2000" i="1" dirty="0" smtClean="0"/>
              <a:t>succeeds.”</a:t>
            </a:r>
          </a:p>
          <a:p>
            <a:pPr algn="just"/>
            <a:r>
              <a:rPr lang="en-US" sz="2000" dirty="0"/>
              <a:t>Collaborative learning can be categorized in four </a:t>
            </a:r>
            <a:r>
              <a:rPr lang="en-US" sz="2000" dirty="0" smtClean="0"/>
              <a:t>types:</a:t>
            </a:r>
            <a:endParaRPr lang="en-US" sz="2000" dirty="0"/>
          </a:p>
          <a:p>
            <a:pPr marL="806450" indent="-174625" algn="just">
              <a:buFont typeface="Arial" panose="020B0604020202020204" pitchFamily="34" charset="0"/>
              <a:buChar char="•"/>
            </a:pPr>
            <a:r>
              <a:rPr lang="en-US" sz="2000" dirty="0" smtClean="0"/>
              <a:t>Official </a:t>
            </a:r>
            <a:r>
              <a:rPr lang="en-US" sz="2000" dirty="0"/>
              <a:t>collaborative learning</a:t>
            </a:r>
          </a:p>
          <a:p>
            <a:pPr marL="806450" indent="-174625" algn="just">
              <a:buFont typeface="Arial" panose="020B0604020202020204" pitchFamily="34" charset="0"/>
              <a:buChar char="•"/>
            </a:pPr>
            <a:r>
              <a:rPr lang="en-US" sz="2000" dirty="0" smtClean="0"/>
              <a:t>Informal </a:t>
            </a:r>
            <a:r>
              <a:rPr lang="en-US" sz="2000" dirty="0"/>
              <a:t>collaborative learning</a:t>
            </a:r>
          </a:p>
          <a:p>
            <a:pPr marL="806450" indent="-174625" algn="just">
              <a:buFont typeface="Arial" panose="020B0604020202020204" pitchFamily="34" charset="0"/>
              <a:buChar char="•"/>
            </a:pPr>
            <a:r>
              <a:rPr lang="en-US" sz="2000" dirty="0" smtClean="0"/>
              <a:t>Collaborative </a:t>
            </a:r>
            <a:r>
              <a:rPr lang="en-US" sz="2000" dirty="0"/>
              <a:t>Base Groups</a:t>
            </a:r>
          </a:p>
          <a:p>
            <a:pPr marL="806450" indent="-174625" algn="just">
              <a:buFont typeface="Arial" panose="020B0604020202020204" pitchFamily="34" charset="0"/>
              <a:buChar char="•"/>
            </a:pPr>
            <a:r>
              <a:rPr lang="en-US" sz="2000" dirty="0" smtClean="0"/>
              <a:t>Mix </a:t>
            </a:r>
            <a:r>
              <a:rPr lang="en-US" sz="2000" dirty="0"/>
              <a:t>of the above mentioned</a:t>
            </a:r>
            <a:endParaRPr lang="el-GR" sz="2000" dirty="0"/>
          </a:p>
        </p:txBody>
      </p:sp>
      <p:pic>
        <p:nvPicPr>
          <p:cNvPr id="5" name="Picture 4"/>
          <p:cNvPicPr>
            <a:picLocks noChangeAspect="1"/>
          </p:cNvPicPr>
          <p:nvPr/>
        </p:nvPicPr>
        <p:blipFill>
          <a:blip r:embed="rId2"/>
          <a:stretch>
            <a:fillRect/>
          </a:stretch>
        </p:blipFill>
        <p:spPr>
          <a:xfrm>
            <a:off x="9470029" y="444572"/>
            <a:ext cx="2033879" cy="1184228"/>
          </a:xfrm>
          <a:prstGeom prst="rect">
            <a:avLst/>
          </a:prstGeom>
        </p:spPr>
      </p:pic>
    </p:spTree>
    <p:extLst>
      <p:ext uri="{BB962C8B-B14F-4D97-AF65-F5344CB8AC3E}">
        <p14:creationId xmlns:p14="http://schemas.microsoft.com/office/powerpoint/2010/main" val="234825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Collaborative Learning</a:t>
            </a:r>
            <a:endParaRPr lang="el-GR" dirty="0"/>
          </a:p>
        </p:txBody>
      </p:sp>
      <p:sp>
        <p:nvSpPr>
          <p:cNvPr id="3" name="Content Placeholder 2"/>
          <p:cNvSpPr>
            <a:spLocks noGrp="1"/>
          </p:cNvSpPr>
          <p:nvPr>
            <p:ph idx="1"/>
          </p:nvPr>
        </p:nvSpPr>
        <p:spPr>
          <a:xfrm>
            <a:off x="2590126" y="1628800"/>
            <a:ext cx="8913078" cy="5121624"/>
          </a:xfrm>
        </p:spPr>
        <p:txBody>
          <a:bodyPr>
            <a:normAutofit/>
          </a:bodyPr>
          <a:lstStyle/>
          <a:p>
            <a:pPr algn="just"/>
            <a:r>
              <a:rPr lang="en-US" sz="2000" dirty="0" smtClean="0"/>
              <a:t>Collaborative </a:t>
            </a:r>
            <a:r>
              <a:rPr lang="en-US" sz="2000" dirty="0"/>
              <a:t>learning </a:t>
            </a:r>
            <a:r>
              <a:rPr lang="en-US" sz="2000" dirty="0" smtClean="0"/>
              <a:t>may result in:</a:t>
            </a:r>
            <a:endParaRPr lang="en-US" sz="2000" dirty="0"/>
          </a:p>
          <a:p>
            <a:pPr marL="631825" indent="-187325" algn="just">
              <a:buFont typeface="Arial" panose="020B0604020202020204" pitchFamily="34" charset="0"/>
              <a:buChar char="•"/>
            </a:pPr>
            <a:r>
              <a:rPr lang="en-US" sz="2000" dirty="0" smtClean="0"/>
              <a:t>Greater </a:t>
            </a:r>
            <a:r>
              <a:rPr lang="en-US" sz="2000" dirty="0"/>
              <a:t>understanding of the course by the </a:t>
            </a:r>
            <a:r>
              <a:rPr lang="en-US" sz="2000" dirty="0" smtClean="0"/>
              <a:t>students.</a:t>
            </a:r>
            <a:endParaRPr lang="en-US" sz="2000" dirty="0"/>
          </a:p>
          <a:p>
            <a:pPr marL="631825" indent="-187325" algn="just">
              <a:buFont typeface="Arial" panose="020B0604020202020204" pitchFamily="34" charset="0"/>
              <a:buChar char="•"/>
            </a:pPr>
            <a:r>
              <a:rPr lang="en-US" sz="2000" dirty="0" smtClean="0"/>
              <a:t>More </a:t>
            </a:r>
            <a:r>
              <a:rPr lang="en-US" sz="2000" dirty="0"/>
              <a:t>appreciation and respect for themselves.</a:t>
            </a:r>
          </a:p>
          <a:p>
            <a:pPr marL="631825" indent="-187325" algn="just">
              <a:buFont typeface="Arial" panose="020B0604020202020204" pitchFamily="34" charset="0"/>
              <a:buChar char="•"/>
            </a:pPr>
            <a:r>
              <a:rPr lang="en-US" sz="2000" dirty="0" smtClean="0"/>
              <a:t>More </a:t>
            </a:r>
            <a:r>
              <a:rPr lang="en-US" sz="2000" dirty="0"/>
              <a:t>positive attitude towards </a:t>
            </a:r>
            <a:r>
              <a:rPr lang="en-US" sz="2000" dirty="0" smtClean="0"/>
              <a:t>school.</a:t>
            </a:r>
            <a:endParaRPr lang="en-US" sz="2000" dirty="0"/>
          </a:p>
          <a:p>
            <a:pPr marL="631825" indent="-187325" algn="just">
              <a:buFont typeface="Arial" panose="020B0604020202020204" pitchFamily="34" charset="0"/>
              <a:buChar char="•"/>
            </a:pPr>
            <a:r>
              <a:rPr lang="en-US" sz="2000" dirty="0" smtClean="0"/>
              <a:t>Improvement </a:t>
            </a:r>
            <a:r>
              <a:rPr lang="en-US" sz="2000" dirty="0"/>
              <a:t>of the written and spoken </a:t>
            </a:r>
            <a:r>
              <a:rPr lang="en-US" sz="2000" dirty="0" smtClean="0"/>
              <a:t>word.</a:t>
            </a:r>
            <a:endParaRPr lang="en-US" sz="2000" dirty="0"/>
          </a:p>
          <a:p>
            <a:pPr marL="631825" indent="-187325" algn="just">
              <a:buFont typeface="Arial" panose="020B0604020202020204" pitchFamily="34" charset="0"/>
              <a:buChar char="•"/>
            </a:pPr>
            <a:r>
              <a:rPr lang="en-US" sz="2000" dirty="0" smtClean="0"/>
              <a:t>Development </a:t>
            </a:r>
            <a:r>
              <a:rPr lang="en-US" sz="2000" dirty="0"/>
              <a:t>of critical </a:t>
            </a:r>
            <a:r>
              <a:rPr lang="en-US" sz="2000" dirty="0" smtClean="0"/>
              <a:t>thinking.</a:t>
            </a:r>
            <a:endParaRPr lang="en-US" sz="2000" dirty="0"/>
          </a:p>
          <a:p>
            <a:pPr marL="631825" indent="-187325" algn="just">
              <a:buFont typeface="Arial" panose="020B0604020202020204" pitchFamily="34" charset="0"/>
              <a:buChar char="•"/>
            </a:pPr>
            <a:r>
              <a:rPr lang="en-US" sz="2000" dirty="0" smtClean="0"/>
              <a:t>Highly </a:t>
            </a:r>
            <a:r>
              <a:rPr lang="en-US" sz="2000" dirty="0"/>
              <a:t>satisfactory results for students who have learning disabilities and children with special </a:t>
            </a:r>
            <a:r>
              <a:rPr lang="en-US" sz="2000" dirty="0" smtClean="0"/>
              <a:t>needs.</a:t>
            </a:r>
            <a:endParaRPr lang="el-GR" sz="2000" dirty="0"/>
          </a:p>
        </p:txBody>
      </p:sp>
      <p:pic>
        <p:nvPicPr>
          <p:cNvPr id="5" name="Picture 4"/>
          <p:cNvPicPr>
            <a:picLocks noChangeAspect="1"/>
          </p:cNvPicPr>
          <p:nvPr/>
        </p:nvPicPr>
        <p:blipFill>
          <a:blip r:embed="rId2"/>
          <a:stretch>
            <a:fillRect/>
          </a:stretch>
        </p:blipFill>
        <p:spPr>
          <a:xfrm>
            <a:off x="9470029" y="444572"/>
            <a:ext cx="2033879" cy="1184228"/>
          </a:xfrm>
          <a:prstGeom prst="rect">
            <a:avLst/>
          </a:prstGeom>
        </p:spPr>
      </p:pic>
    </p:spTree>
    <p:extLst>
      <p:ext uri="{BB962C8B-B14F-4D97-AF65-F5344CB8AC3E}">
        <p14:creationId xmlns:p14="http://schemas.microsoft.com/office/powerpoint/2010/main" val="880334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Through Mobile </a:t>
            </a:r>
            <a:r>
              <a:rPr lang="en-US" dirty="0" smtClean="0"/>
              <a:t/>
            </a:r>
            <a:br>
              <a:rPr lang="en-US" dirty="0" smtClean="0"/>
            </a:br>
            <a:r>
              <a:rPr lang="en-US" dirty="0" smtClean="0"/>
              <a:t>Devices</a:t>
            </a:r>
            <a:endParaRPr lang="el-GR" dirty="0"/>
          </a:p>
        </p:txBody>
      </p:sp>
      <p:sp>
        <p:nvSpPr>
          <p:cNvPr id="3" name="Content Placeholder 2"/>
          <p:cNvSpPr>
            <a:spLocks noGrp="1"/>
          </p:cNvSpPr>
          <p:nvPr>
            <p:ph idx="1"/>
          </p:nvPr>
        </p:nvSpPr>
        <p:spPr>
          <a:xfrm>
            <a:off x="2590830" y="1905000"/>
            <a:ext cx="8913078" cy="5121624"/>
          </a:xfrm>
        </p:spPr>
        <p:txBody>
          <a:bodyPr>
            <a:normAutofit/>
          </a:bodyPr>
          <a:lstStyle/>
          <a:p>
            <a:pPr algn="just"/>
            <a:r>
              <a:rPr lang="en-US" sz="2000" dirty="0"/>
              <a:t>The use of mobile devices and the possibilities they offer have conquered a large proportion of our </a:t>
            </a:r>
            <a:r>
              <a:rPr lang="en-US" sz="2000" dirty="0" smtClean="0"/>
              <a:t>society.</a:t>
            </a:r>
          </a:p>
          <a:p>
            <a:pPr algn="just"/>
            <a:r>
              <a:rPr lang="en-US" sz="2000" i="1" dirty="0" smtClean="0"/>
              <a:t>“All </a:t>
            </a:r>
            <a:r>
              <a:rPr lang="en-US" sz="2000" i="1" dirty="0"/>
              <a:t>forms of exploitation of the possibilities offered by mobile and wireless technologies and devices such as Wi-Fi, LAN, </a:t>
            </a:r>
            <a:r>
              <a:rPr lang="en-US" sz="2000" i="1" dirty="0" smtClean="0"/>
              <a:t>Bluetooth, </a:t>
            </a:r>
            <a:r>
              <a:rPr lang="en-US" sz="2000" i="1" dirty="0"/>
              <a:t>GSM, GPRS, GPS, 3G, satellite systems, mobile phone, tablets, PDAs, laptops, etc., without the student having to be located at a predetermined point for using them or the possibilities they </a:t>
            </a:r>
            <a:r>
              <a:rPr lang="en-US" sz="2000" i="1" dirty="0" smtClean="0"/>
              <a:t>offer.”</a:t>
            </a:r>
          </a:p>
          <a:p>
            <a:pPr algn="just"/>
            <a:r>
              <a:rPr lang="en-US" sz="2000" dirty="0" smtClean="0"/>
              <a:t>Learning </a:t>
            </a:r>
            <a:r>
              <a:rPr lang="en-US" sz="2000" dirty="0"/>
              <a:t>through mobile devices may offer the opportunity for:</a:t>
            </a:r>
          </a:p>
          <a:p>
            <a:pPr marL="631825" indent="-187325" algn="just">
              <a:buFont typeface="Arial" panose="020B0604020202020204" pitchFamily="34" charset="0"/>
              <a:buChar char="•"/>
            </a:pPr>
            <a:r>
              <a:rPr lang="en-US" sz="2000" dirty="0" smtClean="0"/>
              <a:t>Collaborative </a:t>
            </a:r>
            <a:r>
              <a:rPr lang="en-US" sz="2000" dirty="0"/>
              <a:t>learning activities using mobile devices,</a:t>
            </a:r>
          </a:p>
          <a:p>
            <a:pPr marL="631825" indent="-187325" algn="just">
              <a:buFont typeface="Arial" panose="020B0604020202020204" pitchFamily="34" charset="0"/>
              <a:buChar char="•"/>
            </a:pPr>
            <a:r>
              <a:rPr lang="en-US" sz="2000" dirty="0" smtClean="0"/>
              <a:t>Quiz </a:t>
            </a:r>
            <a:r>
              <a:rPr lang="en-US" sz="2000" dirty="0"/>
              <a:t>via text messages (sms),</a:t>
            </a:r>
          </a:p>
          <a:p>
            <a:pPr marL="631825" indent="-187325" algn="just">
              <a:buFont typeface="Arial" panose="020B0604020202020204" pitchFamily="34" charset="0"/>
              <a:buChar char="•"/>
            </a:pPr>
            <a:r>
              <a:rPr lang="en-US" sz="2000" dirty="0" smtClean="0"/>
              <a:t>Virtual </a:t>
            </a:r>
            <a:r>
              <a:rPr lang="en-US" sz="2000" dirty="0"/>
              <a:t>chat messages e.g. language course through quiz via text messaging (sms).</a:t>
            </a:r>
            <a:endParaRPr lang="el-GR" sz="2000" dirty="0"/>
          </a:p>
        </p:txBody>
      </p:sp>
      <p:pic>
        <p:nvPicPr>
          <p:cNvPr id="5" name="Picture 4"/>
          <p:cNvPicPr>
            <a:picLocks noChangeAspect="1"/>
          </p:cNvPicPr>
          <p:nvPr/>
        </p:nvPicPr>
        <p:blipFill>
          <a:blip r:embed="rId2"/>
          <a:stretch>
            <a:fillRect/>
          </a:stretch>
        </p:blipFill>
        <p:spPr>
          <a:xfrm>
            <a:off x="9470029" y="444572"/>
            <a:ext cx="2033879" cy="1184228"/>
          </a:xfrm>
          <a:prstGeom prst="rect">
            <a:avLst/>
          </a:prstGeom>
        </p:spPr>
      </p:pic>
    </p:spTree>
    <p:extLst>
      <p:ext uri="{BB962C8B-B14F-4D97-AF65-F5344CB8AC3E}">
        <p14:creationId xmlns:p14="http://schemas.microsoft.com/office/powerpoint/2010/main" val="1837400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collaborative learning </a:t>
            </a:r>
            <a:r>
              <a:rPr lang="en-US" dirty="0" smtClean="0"/>
              <a:t>game</a:t>
            </a:r>
            <a:br>
              <a:rPr lang="en-US" dirty="0" smtClean="0"/>
            </a:br>
            <a:r>
              <a:rPr lang="en-US" dirty="0" smtClean="0"/>
              <a:t>for </a:t>
            </a:r>
            <a:r>
              <a:rPr lang="en-US" dirty="0"/>
              <a:t>mobile devices</a:t>
            </a:r>
            <a:endParaRPr lang="el-GR" dirty="0"/>
          </a:p>
        </p:txBody>
      </p:sp>
      <p:pic>
        <p:nvPicPr>
          <p:cNvPr id="5" name="Picture 4"/>
          <p:cNvPicPr>
            <a:picLocks noChangeAspect="1"/>
          </p:cNvPicPr>
          <p:nvPr/>
        </p:nvPicPr>
        <p:blipFill>
          <a:blip r:embed="rId2"/>
          <a:stretch>
            <a:fillRect/>
          </a:stretch>
        </p:blipFill>
        <p:spPr>
          <a:xfrm>
            <a:off x="9470029" y="444572"/>
            <a:ext cx="2033879" cy="1184228"/>
          </a:xfrm>
          <a:prstGeom prst="rect">
            <a:avLst/>
          </a:prstGeom>
        </p:spPr>
      </p:pic>
      <p:sp>
        <p:nvSpPr>
          <p:cNvPr id="6" name="Content Placeholder 4"/>
          <p:cNvSpPr>
            <a:spLocks noGrp="1"/>
          </p:cNvSpPr>
          <p:nvPr>
            <p:ph idx="1"/>
          </p:nvPr>
        </p:nvSpPr>
        <p:spPr>
          <a:xfrm>
            <a:off x="2588538" y="2133600"/>
            <a:ext cx="8913078" cy="4535760"/>
          </a:xfrm>
        </p:spPr>
        <p:txBody>
          <a:bodyPr>
            <a:normAutofit/>
          </a:bodyPr>
          <a:lstStyle/>
          <a:p>
            <a:pPr algn="just"/>
            <a:r>
              <a:rPr lang="en-US" sz="2000" dirty="0" smtClean="0"/>
              <a:t>The application </a:t>
            </a:r>
            <a:r>
              <a:rPr lang="en-US" sz="2000" dirty="0"/>
              <a:t>divides the class into groups and students collaborate via a quiz game for achieving </a:t>
            </a:r>
            <a:r>
              <a:rPr lang="en-US" sz="2000" dirty="0" smtClean="0"/>
              <a:t>common goals.</a:t>
            </a:r>
          </a:p>
          <a:p>
            <a:pPr algn="just"/>
            <a:r>
              <a:rPr lang="en-US" sz="2000" dirty="0"/>
              <a:t>Designed for enhancing the existing school book of Geology-Geography course.</a:t>
            </a:r>
          </a:p>
          <a:p>
            <a:pPr algn="just"/>
            <a:r>
              <a:rPr lang="en-US" sz="2000" dirty="0" smtClean="0"/>
              <a:t>It </a:t>
            </a:r>
            <a:r>
              <a:rPr lang="en-US" sz="2000" dirty="0"/>
              <a:t>addresses children at the </a:t>
            </a:r>
            <a:r>
              <a:rPr lang="en-US" sz="2000" dirty="0" smtClean="0"/>
              <a:t>first </a:t>
            </a:r>
            <a:r>
              <a:rPr lang="en-US" sz="2000" dirty="0" smtClean="0"/>
              <a:t>grade of </a:t>
            </a:r>
            <a:r>
              <a:rPr lang="en-US" sz="2000" dirty="0" smtClean="0"/>
              <a:t>high school.</a:t>
            </a:r>
            <a:endParaRPr lang="en-US" sz="2000" dirty="0" smtClean="0"/>
          </a:p>
          <a:p>
            <a:pPr algn="just"/>
            <a:r>
              <a:rPr lang="en-US" sz="2000" dirty="0" smtClean="0"/>
              <a:t>It requires a handheld </a:t>
            </a:r>
            <a:r>
              <a:rPr lang="en-US" sz="2000" dirty="0"/>
              <a:t>device </a:t>
            </a:r>
            <a:r>
              <a:rPr lang="en-US" sz="2000" dirty="0" smtClean="0"/>
              <a:t>with Android software, </a:t>
            </a:r>
            <a:r>
              <a:rPr lang="en-US" sz="2000" dirty="0"/>
              <a:t>build on camera and Wi-Fi access</a:t>
            </a:r>
            <a:r>
              <a:rPr lang="en-US" sz="2000" dirty="0" smtClean="0"/>
              <a:t>.</a:t>
            </a:r>
          </a:p>
          <a:p>
            <a:pPr algn="just"/>
            <a:r>
              <a:rPr lang="en-US" sz="2000" dirty="0" smtClean="0"/>
              <a:t>Augmented Reality </a:t>
            </a:r>
            <a:r>
              <a:rPr lang="en-US" sz="2000" dirty="0"/>
              <a:t>content is combined with </a:t>
            </a:r>
            <a:r>
              <a:rPr lang="en-US" sz="2000" dirty="0" smtClean="0"/>
              <a:t>the </a:t>
            </a:r>
            <a:r>
              <a:rPr lang="en-US" sz="2000" dirty="0"/>
              <a:t>mobile application for students and for teachers.</a:t>
            </a:r>
            <a:endParaRPr lang="en-US" sz="2000" dirty="0" smtClean="0"/>
          </a:p>
          <a:p>
            <a:pPr algn="just"/>
            <a:r>
              <a:rPr lang="en-US" sz="2000" dirty="0" smtClean="0"/>
              <a:t>Also, a database is used for storing student’s answers.</a:t>
            </a:r>
            <a:endParaRPr lang="el-GR" sz="2000" dirty="0"/>
          </a:p>
        </p:txBody>
      </p:sp>
    </p:spTree>
    <p:extLst>
      <p:ext uri="{BB962C8B-B14F-4D97-AF65-F5344CB8AC3E}">
        <p14:creationId xmlns:p14="http://schemas.microsoft.com/office/powerpoint/2010/main" val="2183255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collaborative learning </a:t>
            </a:r>
            <a:r>
              <a:rPr lang="en-US" dirty="0" smtClean="0"/>
              <a:t>game</a:t>
            </a:r>
            <a:br>
              <a:rPr lang="en-US" dirty="0" smtClean="0"/>
            </a:br>
            <a:r>
              <a:rPr lang="en-US" dirty="0" smtClean="0"/>
              <a:t>for </a:t>
            </a:r>
            <a:r>
              <a:rPr lang="en-US" dirty="0"/>
              <a:t>mobile devices</a:t>
            </a:r>
            <a:endParaRPr lang="el-GR" dirty="0"/>
          </a:p>
        </p:txBody>
      </p:sp>
      <p:pic>
        <p:nvPicPr>
          <p:cNvPr id="5" name="Picture 4"/>
          <p:cNvPicPr>
            <a:picLocks noChangeAspect="1"/>
          </p:cNvPicPr>
          <p:nvPr/>
        </p:nvPicPr>
        <p:blipFill>
          <a:blip r:embed="rId2"/>
          <a:stretch>
            <a:fillRect/>
          </a:stretch>
        </p:blipFill>
        <p:spPr>
          <a:xfrm>
            <a:off x="9470029" y="444572"/>
            <a:ext cx="2033879" cy="1184228"/>
          </a:xfrm>
          <a:prstGeom prst="rect">
            <a:avLst/>
          </a:prstGeom>
        </p:spPr>
      </p:pic>
      <p:sp>
        <p:nvSpPr>
          <p:cNvPr id="6" name="Content Placeholder 4"/>
          <p:cNvSpPr>
            <a:spLocks noGrp="1"/>
          </p:cNvSpPr>
          <p:nvPr>
            <p:ph idx="1"/>
          </p:nvPr>
        </p:nvSpPr>
        <p:spPr>
          <a:xfrm>
            <a:off x="2588538" y="2133600"/>
            <a:ext cx="8913078" cy="4535760"/>
          </a:xfrm>
        </p:spPr>
        <p:txBody>
          <a:bodyPr>
            <a:normAutofit/>
          </a:bodyPr>
          <a:lstStyle/>
          <a:p>
            <a:pPr algn="just"/>
            <a:r>
              <a:rPr lang="en-US" sz="2000" dirty="0"/>
              <a:t>Development </a:t>
            </a:r>
            <a:r>
              <a:rPr lang="en-US" sz="2000" dirty="0" smtClean="0"/>
              <a:t>Tools:</a:t>
            </a:r>
          </a:p>
          <a:p>
            <a:pPr marL="712788" indent="-349250" algn="just">
              <a:buFont typeface="Arial" panose="020B0604020202020204" pitchFamily="34" charset="0"/>
              <a:buChar char="•"/>
            </a:pPr>
            <a:r>
              <a:rPr lang="en-US" sz="2000" dirty="0"/>
              <a:t>MIT App Inventor </a:t>
            </a:r>
            <a:r>
              <a:rPr lang="en-US" sz="2000" dirty="0" smtClean="0"/>
              <a:t>2: Platform for creating mobile applications.</a:t>
            </a:r>
          </a:p>
          <a:p>
            <a:pPr marL="712788" indent="-349250" algn="just">
              <a:buFont typeface="Arial" panose="020B0604020202020204" pitchFamily="34" charset="0"/>
              <a:buChar char="•"/>
            </a:pPr>
            <a:r>
              <a:rPr lang="en-US" sz="2000" dirty="0" smtClean="0"/>
              <a:t>Aurasma: Augmented Reality platform.</a:t>
            </a:r>
          </a:p>
          <a:p>
            <a:pPr marL="712788" indent="-349250" algn="just">
              <a:buFont typeface="Arial" panose="020B0604020202020204" pitchFamily="34" charset="0"/>
              <a:buChar char="•"/>
            </a:pPr>
            <a:r>
              <a:rPr lang="en-US" sz="2000" dirty="0"/>
              <a:t>MySQL: </a:t>
            </a:r>
            <a:r>
              <a:rPr lang="en-US" sz="2000" dirty="0" smtClean="0"/>
              <a:t>Software for the creation </a:t>
            </a:r>
            <a:r>
              <a:rPr lang="en-US" sz="2000" dirty="0"/>
              <a:t>and use of an online </a:t>
            </a:r>
            <a:r>
              <a:rPr lang="en-US" sz="2000" dirty="0" smtClean="0"/>
              <a:t>database.</a:t>
            </a:r>
          </a:p>
          <a:p>
            <a:pPr marL="712788" indent="-349250" algn="just">
              <a:buFont typeface="Arial" panose="020B0604020202020204" pitchFamily="34" charset="0"/>
              <a:buChar char="•"/>
            </a:pPr>
            <a:r>
              <a:rPr lang="en-US" sz="2000" dirty="0"/>
              <a:t>PHP: </a:t>
            </a:r>
            <a:r>
              <a:rPr lang="en-US" sz="2000" dirty="0" smtClean="0"/>
              <a:t>Interpreted </a:t>
            </a:r>
            <a:r>
              <a:rPr lang="en-US" sz="2000" dirty="0"/>
              <a:t>scripting </a:t>
            </a:r>
            <a:r>
              <a:rPr lang="en-US" sz="2000" dirty="0" smtClean="0"/>
              <a:t>language.</a:t>
            </a:r>
            <a:endParaRPr lang="en-US" sz="2000" dirty="0"/>
          </a:p>
          <a:p>
            <a:pPr marL="712788" indent="-349250" algn="just">
              <a:buFont typeface="Arial" panose="020B0604020202020204" pitchFamily="34" charset="0"/>
              <a:buChar char="•"/>
            </a:pPr>
            <a:r>
              <a:rPr lang="en-US" sz="2000" dirty="0" err="1" smtClean="0"/>
              <a:t>WinSCP</a:t>
            </a:r>
            <a:r>
              <a:rPr lang="en-US" sz="2000" dirty="0" smtClean="0"/>
              <a:t>: An open-source </a:t>
            </a:r>
            <a:r>
              <a:rPr lang="en-US" sz="2000" dirty="0"/>
              <a:t>simple file transfer protocol (SFTP), file transfer protocol (FTP), web distributing authoring and versioning (WebDAV) and secure copy (SCP) </a:t>
            </a:r>
            <a:r>
              <a:rPr lang="en-US" sz="2000" dirty="0" smtClean="0"/>
              <a:t>client. </a:t>
            </a:r>
            <a:endParaRPr lang="en-US" sz="2000" dirty="0"/>
          </a:p>
          <a:p>
            <a:pPr marL="712788" indent="-349250" algn="just">
              <a:buFont typeface="Arial" panose="020B0604020202020204" pitchFamily="34" charset="0"/>
              <a:buChar char="•"/>
            </a:pPr>
            <a:endParaRPr lang="el-GR" sz="2000" dirty="0"/>
          </a:p>
        </p:txBody>
      </p:sp>
    </p:spTree>
    <p:extLst>
      <p:ext uri="{BB962C8B-B14F-4D97-AF65-F5344CB8AC3E}">
        <p14:creationId xmlns:p14="http://schemas.microsoft.com/office/powerpoint/2010/main" val="65799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a:t>collaborative learning </a:t>
            </a:r>
            <a:r>
              <a:rPr lang="en-US" dirty="0" smtClean="0"/>
              <a:t>game</a:t>
            </a:r>
            <a:br>
              <a:rPr lang="en-US" dirty="0" smtClean="0"/>
            </a:br>
            <a:r>
              <a:rPr lang="en-US" dirty="0" smtClean="0"/>
              <a:t>for </a:t>
            </a:r>
            <a:r>
              <a:rPr lang="en-US" dirty="0"/>
              <a:t>mobile devices</a:t>
            </a:r>
            <a:endParaRPr lang="el-GR" dirty="0"/>
          </a:p>
        </p:txBody>
      </p:sp>
      <p:pic>
        <p:nvPicPr>
          <p:cNvPr id="5" name="Picture 4"/>
          <p:cNvPicPr>
            <a:picLocks noChangeAspect="1"/>
          </p:cNvPicPr>
          <p:nvPr/>
        </p:nvPicPr>
        <p:blipFill>
          <a:blip r:embed="rId2"/>
          <a:stretch>
            <a:fillRect/>
          </a:stretch>
        </p:blipFill>
        <p:spPr>
          <a:xfrm>
            <a:off x="9470029" y="444572"/>
            <a:ext cx="2033879" cy="1184228"/>
          </a:xfrm>
          <a:prstGeom prst="rect">
            <a:avLst/>
          </a:prstGeom>
        </p:spPr>
      </p:pic>
      <p:sp>
        <p:nvSpPr>
          <p:cNvPr id="6" name="Content Placeholder 4"/>
          <p:cNvSpPr>
            <a:spLocks noGrp="1"/>
          </p:cNvSpPr>
          <p:nvPr>
            <p:ph idx="1"/>
          </p:nvPr>
        </p:nvSpPr>
        <p:spPr>
          <a:xfrm>
            <a:off x="2588538" y="2133600"/>
            <a:ext cx="8913078" cy="4535760"/>
          </a:xfrm>
        </p:spPr>
        <p:txBody>
          <a:bodyPr>
            <a:normAutofit/>
          </a:bodyPr>
          <a:lstStyle/>
          <a:p>
            <a:pPr marL="444500" indent="-350838" algn="just"/>
            <a:r>
              <a:rPr lang="en-US" sz="2000" dirty="0"/>
              <a:t>The application is divided into two menus that are joined by a main screen, the teacher menu and the student menu</a:t>
            </a:r>
            <a:r>
              <a:rPr lang="en-US" sz="2000" dirty="0" smtClean="0"/>
              <a:t>.</a:t>
            </a:r>
          </a:p>
          <a:p>
            <a:pPr marL="444500" indent="-350838" algn="just"/>
            <a:r>
              <a:rPr lang="en-US" sz="2000" dirty="0"/>
              <a:t>Teacher’s menu is parted from a password textbox and four buttons</a:t>
            </a:r>
            <a:r>
              <a:rPr lang="en-US" sz="2000" dirty="0" smtClean="0"/>
              <a:t>.</a:t>
            </a:r>
          </a:p>
          <a:p>
            <a:pPr marL="712788" indent="-268288" algn="just">
              <a:buFont typeface="Arial" panose="020B0604020202020204" pitchFamily="34" charset="0"/>
              <a:buChar char="•"/>
            </a:pPr>
            <a:r>
              <a:rPr lang="en-US" sz="2000" dirty="0" smtClean="0"/>
              <a:t>Students</a:t>
            </a:r>
            <a:r>
              <a:rPr lang="en-US" sz="2000" dirty="0"/>
              <a:t>: Displays the students' list and selecting a student reveals the questions and answers asked and stored in the online database.</a:t>
            </a:r>
          </a:p>
          <a:p>
            <a:pPr marL="712788" indent="-268288" algn="just">
              <a:buFont typeface="Arial" panose="020B0604020202020204" pitchFamily="34" charset="0"/>
              <a:buChar char="•"/>
            </a:pPr>
            <a:r>
              <a:rPr lang="en-US" sz="2000" dirty="0" smtClean="0"/>
              <a:t>Teams</a:t>
            </a:r>
            <a:r>
              <a:rPr lang="en-US" sz="2000" dirty="0"/>
              <a:t>: Displays the list of teams and team questions and answers that each team has given and is stored in the online database.</a:t>
            </a:r>
          </a:p>
          <a:p>
            <a:pPr marL="712788" indent="-268288" algn="just">
              <a:buFont typeface="Arial" panose="020B0604020202020204" pitchFamily="34" charset="0"/>
              <a:buChar char="•"/>
            </a:pPr>
            <a:r>
              <a:rPr lang="en-US" sz="2000" dirty="0" smtClean="0"/>
              <a:t>Delete </a:t>
            </a:r>
            <a:r>
              <a:rPr lang="en-US" sz="2000" dirty="0"/>
              <a:t>a team: User can delete the answers given from each team.</a:t>
            </a:r>
          </a:p>
          <a:p>
            <a:pPr marL="712788" indent="-268288" algn="just">
              <a:buFont typeface="Arial" panose="020B0604020202020204" pitchFamily="34" charset="0"/>
              <a:buChar char="•"/>
            </a:pPr>
            <a:r>
              <a:rPr lang="en-US" sz="2000" dirty="0" smtClean="0"/>
              <a:t>Exit</a:t>
            </a:r>
            <a:r>
              <a:rPr lang="en-US" sz="2000" dirty="0"/>
              <a:t>: User can close the application.</a:t>
            </a:r>
            <a:endParaRPr lang="el-GR" sz="2000" dirty="0"/>
          </a:p>
        </p:txBody>
      </p:sp>
    </p:spTree>
    <p:extLst>
      <p:ext uri="{BB962C8B-B14F-4D97-AF65-F5344CB8AC3E}">
        <p14:creationId xmlns:p14="http://schemas.microsoft.com/office/powerpoint/2010/main" val="2230147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1_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3.xml><?xml version="1.0" encoding="utf-8"?>
<a:theme xmlns:a="http://schemas.openxmlformats.org/drawingml/2006/main" name="2_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4.xml><?xml version="1.0" encoding="utf-8"?>
<a:theme xmlns:a="http://schemas.openxmlformats.org/drawingml/2006/main" name="3_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158</TotalTime>
  <Words>1489</Words>
  <Application>Microsoft Office PowerPoint</Application>
  <PresentationFormat>Widescreen</PresentationFormat>
  <Paragraphs>138</Paragraphs>
  <Slides>22</Slides>
  <Notes>0</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22</vt:i4>
      </vt:variant>
    </vt:vector>
  </HeadingPairs>
  <TitlesOfParts>
    <vt:vector size="31" baseType="lpstr">
      <vt:lpstr>SimHei</vt:lpstr>
      <vt:lpstr>Arial</vt:lpstr>
      <vt:lpstr>Century Gothic</vt:lpstr>
      <vt:lpstr>Times New Roman</vt:lpstr>
      <vt:lpstr>Wingdings 3</vt:lpstr>
      <vt:lpstr>Wisp</vt:lpstr>
      <vt:lpstr>1_Wisp</vt:lpstr>
      <vt:lpstr>2_Wisp</vt:lpstr>
      <vt:lpstr>3_Wisp</vt:lpstr>
      <vt:lpstr>PowerPoint Presentation</vt:lpstr>
      <vt:lpstr>Outline</vt:lpstr>
      <vt:lpstr>Educational Technology</vt:lpstr>
      <vt:lpstr>Collaborative Learning</vt:lpstr>
      <vt:lpstr>Collaborative Learning</vt:lpstr>
      <vt:lpstr>Learning Through Mobile  Devices</vt:lpstr>
      <vt:lpstr>A collaborative learning game for mobile devices</vt:lpstr>
      <vt:lpstr>A collaborative learning game for mobile devices</vt:lpstr>
      <vt:lpstr>A collaborative learning game for mobile devices</vt:lpstr>
      <vt:lpstr>A collaborative learning game for mobile devices</vt:lpstr>
      <vt:lpstr>A collaborative learning game for mobile devices</vt:lpstr>
      <vt:lpstr>A collaborative learning game for mobile devices</vt:lpstr>
      <vt:lpstr>A collaborative learning game for mobile devices</vt:lpstr>
      <vt:lpstr>A collaborative learning game for mobile devices</vt:lpstr>
      <vt:lpstr>A collaborative learning game for mobile devices</vt:lpstr>
      <vt:lpstr>A collaborative learning game for mobile devices</vt:lpstr>
      <vt:lpstr>A collaborative learning game for mobile devices</vt:lpstr>
      <vt:lpstr>A collaborative learning game for mobile devices</vt:lpstr>
      <vt:lpstr>Conclusions</vt:lpstr>
      <vt:lpstr>Conclusions</vt:lpstr>
      <vt:lpstr>Conclusions</vt:lpstr>
      <vt:lpstr>Q &amp; A</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Κώστας και Πέρσα Τρόμπακα</dc:creator>
  <cp:lastModifiedBy>Κώστας και Πέρσα Τρόμπακα</cp:lastModifiedBy>
  <cp:revision>11</cp:revision>
  <dcterms:created xsi:type="dcterms:W3CDTF">2017-04-07T09:51:37Z</dcterms:created>
  <dcterms:modified xsi:type="dcterms:W3CDTF">2017-04-07T12:30:11Z</dcterms:modified>
</cp:coreProperties>
</file>